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8" r:id="rId2"/>
    <p:sldId id="269" r:id="rId3"/>
    <p:sldId id="268" r:id="rId4"/>
    <p:sldId id="277" r:id="rId5"/>
    <p:sldId id="270" r:id="rId6"/>
    <p:sldId id="276" r:id="rId7"/>
    <p:sldId id="271" r:id="rId8"/>
    <p:sldId id="262" r:id="rId9"/>
    <p:sldId id="261" r:id="rId10"/>
    <p:sldId id="263" r:id="rId11"/>
    <p:sldId id="273" r:id="rId12"/>
    <p:sldId id="274" r:id="rId13"/>
    <p:sldId id="275" r:id="rId14"/>
    <p:sldId id="260" r:id="rId15"/>
    <p:sldId id="272" r:id="rId16"/>
    <p:sldId id="265" r:id="rId17"/>
    <p:sldId id="266" r:id="rId18"/>
    <p:sldId id="264" r:id="rId19"/>
    <p:sldId id="278" r:id="rId20"/>
    <p:sldId id="281" r:id="rId21"/>
    <p:sldId id="282" r:id="rId22"/>
    <p:sldId id="283" r:id="rId23"/>
    <p:sldId id="284" r:id="rId24"/>
    <p:sldId id="285" r:id="rId25"/>
    <p:sldId id="280" r:id="rId26"/>
    <p:sldId id="286" r:id="rId2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A47D00"/>
    <a:srgbClr val="000066"/>
    <a:srgbClr val="700000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632" autoAdjust="0"/>
    <p:restoredTop sz="94660"/>
  </p:normalViewPr>
  <p:slideViewPr>
    <p:cSldViewPr>
      <p:cViewPr>
        <p:scale>
          <a:sx n="76" d="100"/>
          <a:sy n="76" d="100"/>
        </p:scale>
        <p:origin x="-1026" y="-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solano\Mis%20documentos\ACREDITACION%20SINAES%20%20CP\EVIDENCIAS%20%20%20CP\RELACION%20CON%20EL%20CONTEXTO\1.2\Evidencia%2027%20CP\Evidencia%202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solano\Mis%20documentos\ACREDITACION%20SINAES%20%20CP\EVIDENCIAS%20%20%20CP\RELACION%20CON%20EL%20CONTEXTO\1.2\Evidencia%2027%20CP\Evidencia%202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>
              <a:defRPr lang="es-CR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Género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defRPr lang="es-CR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Contaduría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pública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9957540846528541"/>
          <c:y val="1.8572360027652501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4.1531773672521706E-2"/>
          <c:y val="0.21235742448670367"/>
          <c:w val="0.82406129301992259"/>
          <c:h val="0.48784112830046444"/>
        </c:manualLayout>
      </c:layout>
      <c:bar3DChart>
        <c:barDir val="col"/>
        <c:grouping val="clustered"/>
        <c:ser>
          <c:idx val="0"/>
          <c:order val="0"/>
          <c:tx>
            <c:strRef>
              <c:f>Contabilidad!$B$11</c:f>
              <c:strCache>
                <c:ptCount val="1"/>
                <c:pt idx="0">
                  <c:v>Contabilidad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dLbls>
            <c:dLbl>
              <c:idx val="0"/>
              <c:layout>
                <c:manualLayout>
                  <c:x val="9.6153846153846697E-3"/>
                  <c:y val="3.4497614231922841E-3"/>
                </c:manualLayout>
              </c:layout>
              <c:showVal val="1"/>
            </c:dLbl>
            <c:dLbl>
              <c:idx val="1"/>
              <c:layout>
                <c:manualLayout>
                  <c:x val="1.1258543005228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6.4102564102564196E-3"/>
                  <c:y val="-3.3375047763109494E-3"/>
                </c:manualLayout>
              </c:layout>
              <c:showVal val="1"/>
            </c:dLbl>
            <c:dLbl>
              <c:idx val="3"/>
              <c:layout>
                <c:manualLayout>
                  <c:x val="7.9954651753888668E-3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9.6153846153846593E-3"/>
                  <c:y val="0"/>
                </c:manualLayout>
              </c:layout>
              <c:showVal val="1"/>
            </c:dLbl>
            <c:dLbl>
              <c:idx val="5"/>
              <c:layout>
                <c:manualLayout>
                  <c:x val="8.012820512820526E-3"/>
                  <c:y val="-3.4500330579500249E-3"/>
                </c:manualLayout>
              </c:layout>
              <c:showVal val="1"/>
            </c:dLbl>
            <c:dLbl>
              <c:idx val="6"/>
              <c:layout>
                <c:manualLayout>
                  <c:x val="9.6153846153846593E-3"/>
                  <c:y val="0"/>
                </c:manualLayout>
              </c:layout>
              <c:showVal val="1"/>
            </c:dLbl>
            <c:dLbl>
              <c:idx val="7"/>
              <c:layout>
                <c:manualLayout>
                  <c:x val="1.124119294457884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lang="es-CR"/>
                </a:pPr>
                <a:endParaRPr lang="en-US"/>
              </a:p>
            </c:txPr>
            <c:showVal val="1"/>
          </c:dLbls>
          <c:cat>
            <c:multiLvlStrRef>
              <c:f>Contabilidad!$C$8:$J$10</c:f>
              <c:multiLvlStrCache>
                <c:ptCount val="8"/>
                <c:lvl>
                  <c:pt idx="0">
                    <c:v>M</c:v>
                  </c:pt>
                  <c:pt idx="1">
                    <c:v>F</c:v>
                  </c:pt>
                  <c:pt idx="2">
                    <c:v>M</c:v>
                  </c:pt>
                  <c:pt idx="3">
                    <c:v>F</c:v>
                  </c:pt>
                  <c:pt idx="4">
                    <c:v>M</c:v>
                  </c:pt>
                  <c:pt idx="5">
                    <c:v>F</c:v>
                  </c:pt>
                  <c:pt idx="6">
                    <c:v>M</c:v>
                  </c:pt>
                  <c:pt idx="7">
                    <c:v>F</c:v>
                  </c:pt>
                </c:lvl>
                <c:lvl>
                  <c:pt idx="0">
                    <c:v>2010</c:v>
                  </c:pt>
                  <c:pt idx="2">
                    <c:v>2011</c:v>
                  </c:pt>
                  <c:pt idx="4">
                    <c:v>2012</c:v>
                  </c:pt>
                  <c:pt idx="6">
                    <c:v>2013</c:v>
                  </c:pt>
                </c:lvl>
                <c:lvl>
                  <c:pt idx="0">
                    <c:v>Año</c:v>
                  </c:pt>
                </c:lvl>
              </c:multiLvlStrCache>
            </c:multiLvlStrRef>
          </c:cat>
          <c:val>
            <c:numRef>
              <c:f>Contabilidad!$C$11:$J$11</c:f>
              <c:numCache>
                <c:formatCode>General</c:formatCode>
                <c:ptCount val="8"/>
                <c:pt idx="0">
                  <c:v>49</c:v>
                </c:pt>
                <c:pt idx="1">
                  <c:v>28</c:v>
                </c:pt>
                <c:pt idx="2">
                  <c:v>52</c:v>
                </c:pt>
                <c:pt idx="3">
                  <c:v>32</c:v>
                </c:pt>
                <c:pt idx="4">
                  <c:v>43</c:v>
                </c:pt>
                <c:pt idx="5">
                  <c:v>53</c:v>
                </c:pt>
                <c:pt idx="6">
                  <c:v>56</c:v>
                </c:pt>
                <c:pt idx="7">
                  <c:v>37</c:v>
                </c:pt>
              </c:numCache>
            </c:numRef>
          </c:val>
        </c:ser>
        <c:shape val="box"/>
        <c:axId val="36297728"/>
        <c:axId val="36388864"/>
        <c:axId val="0"/>
      </c:bar3DChart>
      <c:catAx>
        <c:axId val="3629772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s-CR"/>
            </a:pPr>
            <a:endParaRPr lang="en-US"/>
          </a:p>
        </c:txPr>
        <c:crossAx val="36388864"/>
        <c:crosses val="autoZero"/>
        <c:auto val="1"/>
        <c:lblAlgn val="ctr"/>
        <c:lblOffset val="100"/>
      </c:catAx>
      <c:valAx>
        <c:axId val="36388864"/>
        <c:scaling>
          <c:orientation val="minMax"/>
        </c:scaling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lang="es-CR"/>
            </a:pPr>
            <a:endParaRPr lang="en-US"/>
          </a:p>
        </c:txPr>
        <c:crossAx val="36297728"/>
        <c:crosses val="autoZero"/>
        <c:crossBetween val="between"/>
      </c:valAx>
    </c:plotArea>
    <c:legend>
      <c:legendPos val="r"/>
      <c:txPr>
        <a:bodyPr/>
        <a:lstStyle/>
        <a:p>
          <a:pPr>
            <a:defRPr lang="es-CR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 lang="es-CR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Rango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de</a:t>
            </a:r>
            <a:r>
              <a:rPr lang="en-US" sz="24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aseline="0" dirty="0" err="1">
                <a:latin typeface="Arial" pitchFamily="34" charset="0"/>
                <a:cs typeface="Arial" pitchFamily="34" charset="0"/>
              </a:rPr>
              <a:t>e</a:t>
            </a:r>
            <a:r>
              <a:rPr lang="en-US" sz="2400" baseline="0" dirty="0" err="1" smtClean="0">
                <a:latin typeface="Arial" pitchFamily="34" charset="0"/>
                <a:cs typeface="Arial" pitchFamily="34" charset="0"/>
              </a:rPr>
              <a:t>dades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defRPr lang="es-CR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Contaduría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pública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c:rich>
      </c:tx>
    </c:title>
    <c:view3D>
      <c:rAngAx val="1"/>
    </c:view3D>
    <c:plotArea>
      <c:layout>
        <c:manualLayout>
          <c:layoutTarget val="inner"/>
          <c:xMode val="edge"/>
          <c:yMode val="edge"/>
          <c:x val="7.9805536938772514E-2"/>
          <c:y val="0.2204963284083872"/>
          <c:w val="0.78334693788121157"/>
          <c:h val="0.51317408357663152"/>
        </c:manualLayout>
      </c:layout>
      <c:bar3DChart>
        <c:barDir val="col"/>
        <c:grouping val="clustered"/>
        <c:ser>
          <c:idx val="0"/>
          <c:order val="0"/>
          <c:tx>
            <c:strRef>
              <c:f>Contabilidad!$B$40</c:f>
              <c:strCache>
                <c:ptCount val="1"/>
              </c:strCache>
            </c:strRef>
          </c:tx>
          <c:cat>
            <c:multiLvlStrRef>
              <c:f>Contabilidad!$C$37:$N$39</c:f>
              <c:multiLvlStrCache>
                <c:ptCount val="12"/>
                <c:lvl>
                  <c:pt idx="0">
                    <c:v>17 a 24</c:v>
                  </c:pt>
                  <c:pt idx="1">
                    <c:v>20 a 25</c:v>
                  </c:pt>
                  <c:pt idx="2">
                    <c:v>25 o más</c:v>
                  </c:pt>
                  <c:pt idx="3">
                    <c:v>17 a 24</c:v>
                  </c:pt>
                  <c:pt idx="4">
                    <c:v>20 a 25</c:v>
                  </c:pt>
                  <c:pt idx="5">
                    <c:v>25 o más</c:v>
                  </c:pt>
                  <c:pt idx="6">
                    <c:v>17 a 24</c:v>
                  </c:pt>
                  <c:pt idx="7">
                    <c:v>20 a 25</c:v>
                  </c:pt>
                  <c:pt idx="8">
                    <c:v>25 o más</c:v>
                  </c:pt>
                  <c:pt idx="9">
                    <c:v>17 a 24</c:v>
                  </c:pt>
                  <c:pt idx="10">
                    <c:v>20 a 25</c:v>
                  </c:pt>
                  <c:pt idx="11">
                    <c:v>25 o más</c:v>
                  </c:pt>
                </c:lvl>
                <c:lvl>
                  <c:pt idx="0">
                    <c:v>2010</c:v>
                  </c:pt>
                  <c:pt idx="3">
                    <c:v>2011</c:v>
                  </c:pt>
                  <c:pt idx="6">
                    <c:v>2012</c:v>
                  </c:pt>
                  <c:pt idx="9">
                    <c:v>2013</c:v>
                  </c:pt>
                </c:lvl>
                <c:lvl>
                  <c:pt idx="0">
                    <c:v>Año</c:v>
                  </c:pt>
                </c:lvl>
              </c:multiLvlStrCache>
            </c:multiLvlStrRef>
          </c:cat>
          <c:val>
            <c:numRef>
              <c:f>Contabilidad!$C$40:$N$40</c:f>
            </c:numRef>
          </c:val>
        </c:ser>
        <c:ser>
          <c:idx val="1"/>
          <c:order val="1"/>
          <c:tx>
            <c:strRef>
              <c:f>Contabilidad!$B$41</c:f>
              <c:strCache>
                <c:ptCount val="1"/>
                <c:pt idx="0">
                  <c:v>Contabilidad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dLbls>
            <c:dLbl>
              <c:idx val="0"/>
              <c:layout>
                <c:manualLayout>
                  <c:x val="8.6956511815986324E-3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5.7971007877324317E-3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8.6956511815986324E-3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4.3478255907993162E-3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7.2463759846655472E-3"/>
                  <c:y val="0"/>
                </c:manualLayout>
              </c:layout>
              <c:showVal val="1"/>
            </c:dLbl>
            <c:dLbl>
              <c:idx val="5"/>
              <c:layout>
                <c:manualLayout>
                  <c:x val="5.7971007877324317E-3"/>
                  <c:y val="-3.7453183520599351E-3"/>
                </c:manualLayout>
              </c:layout>
              <c:showVal val="1"/>
            </c:dLbl>
            <c:dLbl>
              <c:idx val="6"/>
              <c:layout>
                <c:manualLayout>
                  <c:x val="4.3478255907993162E-3"/>
                  <c:y val="0"/>
                </c:manualLayout>
              </c:layout>
              <c:showVal val="1"/>
            </c:dLbl>
            <c:dLbl>
              <c:idx val="7"/>
              <c:layout>
                <c:manualLayout>
                  <c:x val="7.2463759846655472E-3"/>
                  <c:y val="-7.4906367041198902E-3"/>
                </c:manualLayout>
              </c:layout>
              <c:showVal val="1"/>
            </c:dLbl>
            <c:dLbl>
              <c:idx val="8"/>
              <c:layout>
                <c:manualLayout>
                  <c:x val="8.6956511815986324E-3"/>
                  <c:y val="0"/>
                </c:manualLayout>
              </c:layout>
              <c:showVal val="1"/>
            </c:dLbl>
            <c:dLbl>
              <c:idx val="9"/>
              <c:layout>
                <c:manualLayout>
                  <c:x val="8.6956511815986324E-3"/>
                  <c:y val="0"/>
                </c:manualLayout>
              </c:layout>
              <c:showVal val="1"/>
            </c:dLbl>
            <c:dLbl>
              <c:idx val="10"/>
              <c:layout>
                <c:manualLayout>
                  <c:x val="7.2463759846655472E-3"/>
                  <c:y val="0"/>
                </c:manualLayout>
              </c:layout>
              <c:showVal val="1"/>
            </c:dLbl>
            <c:dLbl>
              <c:idx val="11"/>
              <c:layout>
                <c:manualLayout>
                  <c:x val="7.2463759846654388E-3"/>
                  <c:y val="6.8663376582580182E-17"/>
                </c:manualLayout>
              </c:layout>
              <c:showVal val="1"/>
            </c:dLbl>
            <c:txPr>
              <a:bodyPr/>
              <a:lstStyle/>
              <a:p>
                <a:pPr>
                  <a:defRPr lang="es-CR"/>
                </a:pPr>
                <a:endParaRPr lang="en-US"/>
              </a:p>
            </c:txPr>
            <c:showVal val="1"/>
          </c:dLbls>
          <c:cat>
            <c:multiLvlStrRef>
              <c:f>Contabilidad!$C$37:$N$39</c:f>
              <c:multiLvlStrCache>
                <c:ptCount val="12"/>
                <c:lvl>
                  <c:pt idx="0">
                    <c:v>17 a 24</c:v>
                  </c:pt>
                  <c:pt idx="1">
                    <c:v>20 a 25</c:v>
                  </c:pt>
                  <c:pt idx="2">
                    <c:v>25 o más</c:v>
                  </c:pt>
                  <c:pt idx="3">
                    <c:v>17 a 24</c:v>
                  </c:pt>
                  <c:pt idx="4">
                    <c:v>20 a 25</c:v>
                  </c:pt>
                  <c:pt idx="5">
                    <c:v>25 o más</c:v>
                  </c:pt>
                  <c:pt idx="6">
                    <c:v>17 a 24</c:v>
                  </c:pt>
                  <c:pt idx="7">
                    <c:v>20 a 25</c:v>
                  </c:pt>
                  <c:pt idx="8">
                    <c:v>25 o más</c:v>
                  </c:pt>
                  <c:pt idx="9">
                    <c:v>17 a 24</c:v>
                  </c:pt>
                  <c:pt idx="10">
                    <c:v>20 a 25</c:v>
                  </c:pt>
                  <c:pt idx="11">
                    <c:v>25 o más</c:v>
                  </c:pt>
                </c:lvl>
                <c:lvl>
                  <c:pt idx="0">
                    <c:v>2010</c:v>
                  </c:pt>
                  <c:pt idx="3">
                    <c:v>2011</c:v>
                  </c:pt>
                  <c:pt idx="6">
                    <c:v>2012</c:v>
                  </c:pt>
                  <c:pt idx="9">
                    <c:v>2013</c:v>
                  </c:pt>
                </c:lvl>
                <c:lvl>
                  <c:pt idx="0">
                    <c:v>Año</c:v>
                  </c:pt>
                </c:lvl>
              </c:multiLvlStrCache>
            </c:multiLvlStrRef>
          </c:cat>
          <c:val>
            <c:numRef>
              <c:f>Contabilidad!$C$41:$N$41</c:f>
              <c:numCache>
                <c:formatCode>0%</c:formatCode>
                <c:ptCount val="12"/>
                <c:pt idx="0">
                  <c:v>0.2100000000000001</c:v>
                </c:pt>
                <c:pt idx="1">
                  <c:v>0.4</c:v>
                </c:pt>
                <c:pt idx="2">
                  <c:v>0.39000000000000024</c:v>
                </c:pt>
                <c:pt idx="3">
                  <c:v>0.39000000000000024</c:v>
                </c:pt>
                <c:pt idx="4">
                  <c:v>0.37000000000000022</c:v>
                </c:pt>
                <c:pt idx="5">
                  <c:v>0.2400000000000001</c:v>
                </c:pt>
                <c:pt idx="6">
                  <c:v>0.25</c:v>
                </c:pt>
                <c:pt idx="7">
                  <c:v>0.5</c:v>
                </c:pt>
                <c:pt idx="8">
                  <c:v>0.25</c:v>
                </c:pt>
                <c:pt idx="9">
                  <c:v>0.47000000000000008</c:v>
                </c:pt>
                <c:pt idx="10">
                  <c:v>0.36000000000000021</c:v>
                </c:pt>
                <c:pt idx="11">
                  <c:v>0.17</c:v>
                </c:pt>
              </c:numCache>
            </c:numRef>
          </c:val>
        </c:ser>
        <c:shape val="box"/>
        <c:axId val="34024832"/>
        <c:axId val="34043008"/>
        <c:axId val="0"/>
      </c:bar3DChart>
      <c:catAx>
        <c:axId val="34024832"/>
        <c:scaling>
          <c:orientation val="minMax"/>
        </c:scaling>
        <c:axPos val="b"/>
        <c:tickLblPos val="nextTo"/>
        <c:txPr>
          <a:bodyPr/>
          <a:lstStyle/>
          <a:p>
            <a:pPr>
              <a:defRPr lang="es-CR"/>
            </a:pPr>
            <a:endParaRPr lang="en-US"/>
          </a:p>
        </c:txPr>
        <c:crossAx val="34043008"/>
        <c:crosses val="autoZero"/>
        <c:auto val="1"/>
        <c:lblAlgn val="ctr"/>
        <c:lblOffset val="100"/>
      </c:catAx>
      <c:valAx>
        <c:axId val="34043008"/>
        <c:scaling>
          <c:orientation val="minMax"/>
        </c:scaling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lang="es-CR"/>
            </a:pPr>
            <a:endParaRPr lang="en-US"/>
          </a:p>
        </c:txPr>
        <c:crossAx val="34024832"/>
        <c:crosses val="autoZero"/>
        <c:crossBetween val="between"/>
      </c:valAx>
    </c:plotArea>
    <c:legend>
      <c:legendPos val="r"/>
      <c:txPr>
        <a:bodyPr/>
        <a:lstStyle/>
        <a:p>
          <a:pPr>
            <a:defRPr lang="es-CR"/>
          </a:pPr>
          <a:endParaRPr lang="en-US"/>
        </a:p>
      </c:txPr>
    </c:legend>
    <c:plotVisOnly val="1"/>
    <c:dispBlanksAs val="gap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8B9C06-51A1-44EA-B850-27B9068B7548}" type="doc">
      <dgm:prSet loTypeId="urn:microsoft.com/office/officeart/2005/8/layout/default#1" loCatId="list" qsTypeId="urn:microsoft.com/office/officeart/2005/8/quickstyle/3d1" qsCatId="3D" csTypeId="urn:microsoft.com/office/officeart/2005/8/colors/accent1_2#1" csCatId="accent1" phldr="1"/>
      <dgm:spPr/>
      <dgm:t>
        <a:bodyPr/>
        <a:lstStyle/>
        <a:p>
          <a:endParaRPr lang="es-CR"/>
        </a:p>
      </dgm:t>
    </dgm:pt>
    <dgm:pt modelId="{C054B158-5ED6-4B2D-980B-2B53F3F37E15}">
      <dgm:prSet phldrT="[Texto]" custT="1"/>
      <dgm:spPr/>
      <dgm:t>
        <a:bodyPr/>
        <a:lstStyle/>
        <a:p>
          <a:r>
            <a:rPr lang="es-CR" sz="3600" b="0" i="0" dirty="0" smtClean="0"/>
            <a:t>Excelencia en el servicio</a:t>
          </a:r>
          <a:endParaRPr lang="es-CR" sz="3600" dirty="0"/>
        </a:p>
      </dgm:t>
    </dgm:pt>
    <dgm:pt modelId="{31C70406-F7E4-4AE9-8D7E-AB1A3D2DEF8B}" type="parTrans" cxnId="{1A9C31F5-3C57-46F5-B72E-D9658B954203}">
      <dgm:prSet/>
      <dgm:spPr/>
      <dgm:t>
        <a:bodyPr/>
        <a:lstStyle/>
        <a:p>
          <a:endParaRPr lang="es-CR"/>
        </a:p>
      </dgm:t>
    </dgm:pt>
    <dgm:pt modelId="{5234BCB7-FCC8-49FD-B783-B1A6E8F459BE}" type="sibTrans" cxnId="{1A9C31F5-3C57-46F5-B72E-D9658B954203}">
      <dgm:prSet/>
      <dgm:spPr/>
      <dgm:t>
        <a:bodyPr/>
        <a:lstStyle/>
        <a:p>
          <a:endParaRPr lang="es-CR"/>
        </a:p>
      </dgm:t>
    </dgm:pt>
    <dgm:pt modelId="{F1AD3816-9274-42B4-86FA-654DB368777F}">
      <dgm:prSet custT="1"/>
      <dgm:spPr/>
      <dgm:t>
        <a:bodyPr/>
        <a:lstStyle/>
        <a:p>
          <a:r>
            <a:rPr lang="es-CR" sz="4000" b="0" i="0" dirty="0" smtClean="0"/>
            <a:t>Rigor académico</a:t>
          </a:r>
          <a:endParaRPr lang="es-CR" sz="4000" b="0" i="0" dirty="0"/>
        </a:p>
      </dgm:t>
    </dgm:pt>
    <dgm:pt modelId="{FA039B08-62C5-4B18-87B9-17F23610F674}" type="parTrans" cxnId="{A1C04293-D2F2-4242-8730-FD37811A0605}">
      <dgm:prSet/>
      <dgm:spPr/>
      <dgm:t>
        <a:bodyPr/>
        <a:lstStyle/>
        <a:p>
          <a:endParaRPr lang="es-CR"/>
        </a:p>
      </dgm:t>
    </dgm:pt>
    <dgm:pt modelId="{BF4DD3C7-7FC0-4377-B296-8D421869B2DD}" type="sibTrans" cxnId="{A1C04293-D2F2-4242-8730-FD37811A0605}">
      <dgm:prSet/>
      <dgm:spPr/>
      <dgm:t>
        <a:bodyPr/>
        <a:lstStyle/>
        <a:p>
          <a:endParaRPr lang="es-CR"/>
        </a:p>
      </dgm:t>
    </dgm:pt>
    <dgm:pt modelId="{AA8ED067-8E50-488C-BD04-FBB617BDF39A}">
      <dgm:prSet custT="1"/>
      <dgm:spPr/>
      <dgm:t>
        <a:bodyPr/>
        <a:lstStyle/>
        <a:p>
          <a:r>
            <a:rPr lang="es-CR" sz="4800" b="0" i="0" dirty="0" smtClean="0"/>
            <a:t>Ética</a:t>
          </a:r>
          <a:endParaRPr lang="es-CR" sz="4800" b="0" i="0" dirty="0"/>
        </a:p>
      </dgm:t>
    </dgm:pt>
    <dgm:pt modelId="{C4ABAA47-050C-4B3E-9AAF-6171CED6A072}" type="parTrans" cxnId="{724E21EA-F5AC-4220-8328-C04CDE081955}">
      <dgm:prSet/>
      <dgm:spPr/>
      <dgm:t>
        <a:bodyPr/>
        <a:lstStyle/>
        <a:p>
          <a:endParaRPr lang="es-CR"/>
        </a:p>
      </dgm:t>
    </dgm:pt>
    <dgm:pt modelId="{4A83B7FD-E5DF-434E-A9BB-13B9BC750045}" type="sibTrans" cxnId="{724E21EA-F5AC-4220-8328-C04CDE081955}">
      <dgm:prSet/>
      <dgm:spPr/>
      <dgm:t>
        <a:bodyPr/>
        <a:lstStyle/>
        <a:p>
          <a:endParaRPr lang="es-CR"/>
        </a:p>
      </dgm:t>
    </dgm:pt>
    <dgm:pt modelId="{7E47B55D-B90C-4541-91E3-D1BBA4FD7369}">
      <dgm:prSet custT="1"/>
      <dgm:spPr/>
      <dgm:t>
        <a:bodyPr/>
        <a:lstStyle/>
        <a:p>
          <a:r>
            <a:rPr lang="es-CR" sz="4400" b="0" i="0" dirty="0" smtClean="0"/>
            <a:t>Trabajo en equipo</a:t>
          </a:r>
          <a:endParaRPr lang="es-CR" sz="4400" b="0" i="0" dirty="0"/>
        </a:p>
      </dgm:t>
    </dgm:pt>
    <dgm:pt modelId="{FCDC0567-DF41-483F-A00D-EEF8AEE8BBA4}" type="parTrans" cxnId="{8258A50F-FA23-47A9-99CF-6F23144FE99F}">
      <dgm:prSet/>
      <dgm:spPr/>
      <dgm:t>
        <a:bodyPr/>
        <a:lstStyle/>
        <a:p>
          <a:endParaRPr lang="es-CR"/>
        </a:p>
      </dgm:t>
    </dgm:pt>
    <dgm:pt modelId="{7EDFE0A1-FAAD-40BD-B18D-AA41D0AB47E3}" type="sibTrans" cxnId="{8258A50F-FA23-47A9-99CF-6F23144FE99F}">
      <dgm:prSet/>
      <dgm:spPr/>
      <dgm:t>
        <a:bodyPr/>
        <a:lstStyle/>
        <a:p>
          <a:endParaRPr lang="es-CR"/>
        </a:p>
      </dgm:t>
    </dgm:pt>
    <dgm:pt modelId="{F26E8486-8E86-40EA-8739-35BB9468AAA4}">
      <dgm:prSet custT="1"/>
      <dgm:spPr/>
      <dgm:t>
        <a:bodyPr/>
        <a:lstStyle/>
        <a:p>
          <a:r>
            <a:rPr lang="es-CR" sz="4400" b="0" i="0" dirty="0" smtClean="0"/>
            <a:t>Compromiso con el ambiente</a:t>
          </a:r>
          <a:endParaRPr lang="es-CR" sz="4400" b="0" i="0" dirty="0"/>
        </a:p>
      </dgm:t>
    </dgm:pt>
    <dgm:pt modelId="{D61B5FAD-DC49-4EE8-91AF-4A5FD79DCE4D}" type="parTrans" cxnId="{95C2148B-E4B4-4B57-9633-D6815ADE90A0}">
      <dgm:prSet/>
      <dgm:spPr/>
      <dgm:t>
        <a:bodyPr/>
        <a:lstStyle/>
        <a:p>
          <a:endParaRPr lang="es-ES"/>
        </a:p>
      </dgm:t>
    </dgm:pt>
    <dgm:pt modelId="{309D3A6D-B07C-4113-B1F4-BCFCC814082A}" type="sibTrans" cxnId="{95C2148B-E4B4-4B57-9633-D6815ADE90A0}">
      <dgm:prSet/>
      <dgm:spPr/>
      <dgm:t>
        <a:bodyPr/>
        <a:lstStyle/>
        <a:p>
          <a:endParaRPr lang="es-ES"/>
        </a:p>
      </dgm:t>
    </dgm:pt>
    <dgm:pt modelId="{C772E164-45DB-4FE9-935B-F7A2B9DBD4D6}" type="pres">
      <dgm:prSet presAssocID="{AF8B9C06-51A1-44EA-B850-27B9068B754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A73ECCC-654F-4028-8815-2263B5AD0DC9}" type="pres">
      <dgm:prSet presAssocID="{C054B158-5ED6-4B2D-980B-2B53F3F37E1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D4A11E0-2028-498E-9C36-7D62B21C2F34}" type="pres">
      <dgm:prSet presAssocID="{5234BCB7-FCC8-49FD-B783-B1A6E8F459BE}" presName="sibTrans" presStyleCnt="0"/>
      <dgm:spPr/>
    </dgm:pt>
    <dgm:pt modelId="{5841B065-CE96-4221-9358-DAED13FF3806}" type="pres">
      <dgm:prSet presAssocID="{F1AD3816-9274-42B4-86FA-654DB368777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DC912D-4752-46EE-B53C-F607EFC2DEBE}" type="pres">
      <dgm:prSet presAssocID="{BF4DD3C7-7FC0-4377-B296-8D421869B2DD}" presName="sibTrans" presStyleCnt="0"/>
      <dgm:spPr/>
    </dgm:pt>
    <dgm:pt modelId="{4F4C1A82-C4C0-4CDD-A108-7BE75D6B46EA}" type="pres">
      <dgm:prSet presAssocID="{AA8ED067-8E50-488C-BD04-FBB617BDF39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5A7B747-E744-4F7F-AD37-D6E1C02200C2}" type="pres">
      <dgm:prSet presAssocID="{4A83B7FD-E5DF-434E-A9BB-13B9BC750045}" presName="sibTrans" presStyleCnt="0"/>
      <dgm:spPr/>
    </dgm:pt>
    <dgm:pt modelId="{44AAB787-6403-4F81-BF5D-1A955085CCDB}" type="pres">
      <dgm:prSet presAssocID="{7E47B55D-B90C-4541-91E3-D1BBA4FD7369}" presName="node" presStyleLbl="node1" presStyleIdx="3" presStyleCnt="5" custScaleY="1175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267E0A-7685-4475-A745-3400F829768A}" type="pres">
      <dgm:prSet presAssocID="{7EDFE0A1-FAAD-40BD-B18D-AA41D0AB47E3}" presName="sibTrans" presStyleCnt="0"/>
      <dgm:spPr/>
    </dgm:pt>
    <dgm:pt modelId="{915F8391-3CDA-447B-8DA0-0DA5CC7DAB0B}" type="pres">
      <dgm:prSet presAssocID="{F26E8486-8E86-40EA-8739-35BB9468AAA4}" presName="node" presStyleLbl="node1" presStyleIdx="4" presStyleCnt="5" custScaleX="145557" custScaleY="1175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1C04293-D2F2-4242-8730-FD37811A0605}" srcId="{AF8B9C06-51A1-44EA-B850-27B9068B7548}" destId="{F1AD3816-9274-42B4-86FA-654DB368777F}" srcOrd="1" destOrd="0" parTransId="{FA039B08-62C5-4B18-87B9-17F23610F674}" sibTransId="{BF4DD3C7-7FC0-4377-B296-8D421869B2DD}"/>
    <dgm:cxn modelId="{1B62E1E1-FD12-4C90-91F9-378CAF16C018}" type="presOf" srcId="{C054B158-5ED6-4B2D-980B-2B53F3F37E15}" destId="{BA73ECCC-654F-4028-8815-2263B5AD0DC9}" srcOrd="0" destOrd="0" presId="urn:microsoft.com/office/officeart/2005/8/layout/default#1"/>
    <dgm:cxn modelId="{4D25EC96-FE90-4278-AE0E-10545D37A6C3}" type="presOf" srcId="{AA8ED067-8E50-488C-BD04-FBB617BDF39A}" destId="{4F4C1A82-C4C0-4CDD-A108-7BE75D6B46EA}" srcOrd="0" destOrd="0" presId="urn:microsoft.com/office/officeart/2005/8/layout/default#1"/>
    <dgm:cxn modelId="{8258A50F-FA23-47A9-99CF-6F23144FE99F}" srcId="{AF8B9C06-51A1-44EA-B850-27B9068B7548}" destId="{7E47B55D-B90C-4541-91E3-D1BBA4FD7369}" srcOrd="3" destOrd="0" parTransId="{FCDC0567-DF41-483F-A00D-EEF8AEE8BBA4}" sibTransId="{7EDFE0A1-FAAD-40BD-B18D-AA41D0AB47E3}"/>
    <dgm:cxn modelId="{95C2148B-E4B4-4B57-9633-D6815ADE90A0}" srcId="{AF8B9C06-51A1-44EA-B850-27B9068B7548}" destId="{F26E8486-8E86-40EA-8739-35BB9468AAA4}" srcOrd="4" destOrd="0" parTransId="{D61B5FAD-DC49-4EE8-91AF-4A5FD79DCE4D}" sibTransId="{309D3A6D-B07C-4113-B1F4-BCFCC814082A}"/>
    <dgm:cxn modelId="{D3465B69-A757-41BD-BBB1-4A20947497A8}" type="presOf" srcId="{F1AD3816-9274-42B4-86FA-654DB368777F}" destId="{5841B065-CE96-4221-9358-DAED13FF3806}" srcOrd="0" destOrd="0" presId="urn:microsoft.com/office/officeart/2005/8/layout/default#1"/>
    <dgm:cxn modelId="{E492B5BC-36BD-4FB7-BDF0-C63E5022C50B}" type="presOf" srcId="{F26E8486-8E86-40EA-8739-35BB9468AAA4}" destId="{915F8391-3CDA-447B-8DA0-0DA5CC7DAB0B}" srcOrd="0" destOrd="0" presId="urn:microsoft.com/office/officeart/2005/8/layout/default#1"/>
    <dgm:cxn modelId="{937D58F4-7292-4575-A566-530D3099488B}" type="presOf" srcId="{AF8B9C06-51A1-44EA-B850-27B9068B7548}" destId="{C772E164-45DB-4FE9-935B-F7A2B9DBD4D6}" srcOrd="0" destOrd="0" presId="urn:microsoft.com/office/officeart/2005/8/layout/default#1"/>
    <dgm:cxn modelId="{1A9C31F5-3C57-46F5-B72E-D9658B954203}" srcId="{AF8B9C06-51A1-44EA-B850-27B9068B7548}" destId="{C054B158-5ED6-4B2D-980B-2B53F3F37E15}" srcOrd="0" destOrd="0" parTransId="{31C70406-F7E4-4AE9-8D7E-AB1A3D2DEF8B}" sibTransId="{5234BCB7-FCC8-49FD-B783-B1A6E8F459BE}"/>
    <dgm:cxn modelId="{F4DC47A2-41C2-4B43-BE47-22549911AB5A}" type="presOf" srcId="{7E47B55D-B90C-4541-91E3-D1BBA4FD7369}" destId="{44AAB787-6403-4F81-BF5D-1A955085CCDB}" srcOrd="0" destOrd="0" presId="urn:microsoft.com/office/officeart/2005/8/layout/default#1"/>
    <dgm:cxn modelId="{724E21EA-F5AC-4220-8328-C04CDE081955}" srcId="{AF8B9C06-51A1-44EA-B850-27B9068B7548}" destId="{AA8ED067-8E50-488C-BD04-FBB617BDF39A}" srcOrd="2" destOrd="0" parTransId="{C4ABAA47-050C-4B3E-9AAF-6171CED6A072}" sibTransId="{4A83B7FD-E5DF-434E-A9BB-13B9BC750045}"/>
    <dgm:cxn modelId="{FEA84468-57FD-437F-923C-FBEA80093F1C}" type="presParOf" srcId="{C772E164-45DB-4FE9-935B-F7A2B9DBD4D6}" destId="{BA73ECCC-654F-4028-8815-2263B5AD0DC9}" srcOrd="0" destOrd="0" presId="urn:microsoft.com/office/officeart/2005/8/layout/default#1"/>
    <dgm:cxn modelId="{CD28F2DA-03D8-4257-B048-F3B524374052}" type="presParOf" srcId="{C772E164-45DB-4FE9-935B-F7A2B9DBD4D6}" destId="{3D4A11E0-2028-498E-9C36-7D62B21C2F34}" srcOrd="1" destOrd="0" presId="urn:microsoft.com/office/officeart/2005/8/layout/default#1"/>
    <dgm:cxn modelId="{583C7ED0-14B7-4FB4-A491-59B333DF0D23}" type="presParOf" srcId="{C772E164-45DB-4FE9-935B-F7A2B9DBD4D6}" destId="{5841B065-CE96-4221-9358-DAED13FF3806}" srcOrd="2" destOrd="0" presId="urn:microsoft.com/office/officeart/2005/8/layout/default#1"/>
    <dgm:cxn modelId="{3AE63126-B0B4-422D-8ADE-55B54A9BB0E3}" type="presParOf" srcId="{C772E164-45DB-4FE9-935B-F7A2B9DBD4D6}" destId="{8FDC912D-4752-46EE-B53C-F607EFC2DEBE}" srcOrd="3" destOrd="0" presId="urn:microsoft.com/office/officeart/2005/8/layout/default#1"/>
    <dgm:cxn modelId="{ADF94485-A882-4CE6-B6F4-9D300F872730}" type="presParOf" srcId="{C772E164-45DB-4FE9-935B-F7A2B9DBD4D6}" destId="{4F4C1A82-C4C0-4CDD-A108-7BE75D6B46EA}" srcOrd="4" destOrd="0" presId="urn:microsoft.com/office/officeart/2005/8/layout/default#1"/>
    <dgm:cxn modelId="{DDC2CEC4-63A4-41A9-8694-461C5B1DFCFD}" type="presParOf" srcId="{C772E164-45DB-4FE9-935B-F7A2B9DBD4D6}" destId="{B5A7B747-E744-4F7F-AD37-D6E1C02200C2}" srcOrd="5" destOrd="0" presId="urn:microsoft.com/office/officeart/2005/8/layout/default#1"/>
    <dgm:cxn modelId="{04F848CD-8278-4A94-B7F1-6D073A09D922}" type="presParOf" srcId="{C772E164-45DB-4FE9-935B-F7A2B9DBD4D6}" destId="{44AAB787-6403-4F81-BF5D-1A955085CCDB}" srcOrd="6" destOrd="0" presId="urn:microsoft.com/office/officeart/2005/8/layout/default#1"/>
    <dgm:cxn modelId="{709453C7-0472-4769-9D83-53C1EF7C4FED}" type="presParOf" srcId="{C772E164-45DB-4FE9-935B-F7A2B9DBD4D6}" destId="{8D267E0A-7685-4475-A745-3400F829768A}" srcOrd="7" destOrd="0" presId="urn:microsoft.com/office/officeart/2005/8/layout/default#1"/>
    <dgm:cxn modelId="{A7686224-9776-409C-B7CE-65EF124E25AD}" type="presParOf" srcId="{C772E164-45DB-4FE9-935B-F7A2B9DBD4D6}" destId="{915F8391-3CDA-447B-8DA0-0DA5CC7DAB0B}" srcOrd="8" destOrd="0" presId="urn:microsoft.com/office/officeart/2005/8/layout/default#1"/>
  </dgm:cxnLst>
  <dgm:bg/>
  <dgm:whole>
    <a:ln>
      <a:noFill/>
    </a:ln>
  </dgm:whole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1010E23-9398-4C33-8D88-C401161EA00F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9501AFA-D0C0-42FC-8AFB-53FE0ECE16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5D8B1-5D62-4B95-877F-78EA5B9FC92F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DE847-6521-4144-B298-52BC891543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4F7DA-0496-4B9D-9E14-197A81118577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FA8D3-EE89-4895-8E4B-368074CE1A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7D07C-61B3-49E8-93C5-FB621D7D4C4B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07172-A423-4901-AE34-D220A66449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DAE3F-435D-400F-8548-4534A64163C7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34F28-8D20-42FF-9244-D0086984A1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15844-0B81-4261-AF21-B103AAFF145D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A5663-F64E-400E-821C-B2FF65B2C32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C279A-2BA4-416B-B83F-D306649366EE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32FB7-C622-44EF-821F-D3D6B3D082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B219C-FFE4-4D16-96C5-2D5B77509651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BC5C1-F1D2-4CB0-ADB7-98839BEE5F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020A3-91B0-46F1-8C27-D66972AC4644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A640B-14F3-4B44-AEFB-F3E94F547BC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F37B8-832A-48A7-89A8-EDB43D68A9F6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6DA66-ED69-4A44-B2A5-551BF5209F7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3C7D0-EF75-4716-A261-3CAA92E87B75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7A8E2-338C-48D5-98E3-7591086B61B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AE08B-8735-4781-AD66-42B05249B4F1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503F2-BB19-4D46-B681-EBF1B3ED57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1052513"/>
            <a:ext cx="82296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2205038"/>
            <a:ext cx="822960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E9A527B-9459-49E1-99C1-DFFFB5414C95}" type="datetimeFigureOut">
              <a:rPr lang="es-ES"/>
              <a:pPr>
                <a:defRPr/>
              </a:pPr>
              <a:t>18/10/2013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764213-FD0F-434D-BAF6-3F4D1A5FF2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ransition>
    <p:randomBar/>
  </p:transition>
  <p:txStyles>
    <p:titleStyle>
      <a:lvl1pPr algn="l" rtl="0" fontAlgn="base">
        <a:spcBef>
          <a:spcPct val="0"/>
        </a:spcBef>
        <a:spcAft>
          <a:spcPct val="0"/>
        </a:spcAft>
        <a:defRPr sz="4000" b="1" kern="1200">
          <a:solidFill>
            <a:schemeClr val="accent1"/>
          </a:solidFill>
          <a:latin typeface="Calibri" pitchFamily="34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Calibri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Calibri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/>
          </a:solidFill>
          <a:latin typeface="Calibri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/>
          </a:solidFill>
          <a:latin typeface="Calibri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"/>
          <p:cNvSpPr/>
          <p:nvPr/>
        </p:nvSpPr>
        <p:spPr>
          <a:xfrm>
            <a:off x="1115616" y="1412776"/>
            <a:ext cx="7298344" cy="48628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Universidad Fidélitas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De </a:t>
            </a:r>
            <a:br>
              <a:rPr lang="es-ES" sz="5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</a:br>
            <a:r>
              <a:rPr lang="es-ES" sz="5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costa rica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5400" b="1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5400" b="1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cap="all" dirty="0">
                <a:ln w="0"/>
                <a:solidFill>
                  <a:srgbClr val="A47D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Impulsándote al éxito</a:t>
            </a:r>
            <a:endParaRPr lang="es-ES" sz="3200" b="1" cap="all" dirty="0">
              <a:ln w="0"/>
              <a:solidFill>
                <a:srgbClr val="A47D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mtClean="0"/>
              <a:t>INGENIERÍAS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2205038"/>
            <a:ext cx="8686800" cy="4176712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3000" dirty="0"/>
              <a:t>Ingeniería </a:t>
            </a:r>
            <a:r>
              <a:rPr lang="es-ES_tradnl" sz="3000" dirty="0" smtClean="0"/>
              <a:t>civil </a:t>
            </a:r>
            <a:r>
              <a:rPr lang="es-ES_tradnl" sz="3000" dirty="0"/>
              <a:t>(Bach. y Lic.)</a:t>
            </a:r>
            <a:endParaRPr lang="es-CR" sz="30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3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3000" dirty="0" smtClean="0"/>
              <a:t>Ingeniería </a:t>
            </a:r>
            <a:r>
              <a:rPr lang="es-ES_tradnl" sz="3000" dirty="0"/>
              <a:t>i</a:t>
            </a:r>
            <a:r>
              <a:rPr lang="es-ES_tradnl" sz="3000" dirty="0" smtClean="0"/>
              <a:t>ndustrial </a:t>
            </a:r>
            <a:r>
              <a:rPr lang="es-ES_tradnl" sz="3000" dirty="0"/>
              <a:t>(Bach. y Lic.)</a:t>
            </a:r>
            <a:endParaRPr lang="es-CR" sz="30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3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3000" dirty="0" smtClean="0"/>
              <a:t>Ingeniería </a:t>
            </a:r>
            <a:r>
              <a:rPr lang="es-ES_tradnl" sz="3000" dirty="0"/>
              <a:t>en </a:t>
            </a:r>
            <a:r>
              <a:rPr lang="es-ES_tradnl" sz="3000" dirty="0" smtClean="0"/>
              <a:t>sistemas de computación </a:t>
            </a:r>
            <a:r>
              <a:rPr lang="es-ES_tradnl" sz="3000" dirty="0"/>
              <a:t>(Bach. y Lic.)</a:t>
            </a:r>
            <a:endParaRPr lang="es-CR" sz="30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3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3000" dirty="0" smtClean="0"/>
              <a:t>Ingeniería </a:t>
            </a:r>
            <a:r>
              <a:rPr lang="es-ES_tradnl" sz="3000" dirty="0"/>
              <a:t>e</a:t>
            </a:r>
            <a:r>
              <a:rPr lang="es-ES_tradnl" sz="3000" dirty="0" smtClean="0"/>
              <a:t>lectromecánica </a:t>
            </a:r>
            <a:r>
              <a:rPr lang="es-ES_tradnl" sz="3000" dirty="0"/>
              <a:t>(Bach. y Lic.)</a:t>
            </a:r>
            <a:endParaRPr lang="es-CR" sz="30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3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3000" dirty="0" smtClean="0"/>
              <a:t>Ingeniería </a:t>
            </a:r>
            <a:r>
              <a:rPr lang="es-ES_tradnl" sz="3000" dirty="0"/>
              <a:t>e</a:t>
            </a:r>
            <a:r>
              <a:rPr lang="es-ES_tradnl" sz="3000" dirty="0" smtClean="0"/>
              <a:t>léctrica </a:t>
            </a:r>
            <a:r>
              <a:rPr lang="es-ES_tradnl" sz="3000" dirty="0"/>
              <a:t>(Bach. y Lic.)</a:t>
            </a:r>
            <a:endParaRPr lang="es-CR" sz="30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 smtClean="0"/>
          </a:p>
        </p:txBody>
      </p:sp>
      <p:sp>
        <p:nvSpPr>
          <p:cNvPr id="2457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 smtClean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2 Título"/>
          <p:cNvSpPr txBox="1">
            <a:spLocks/>
          </p:cNvSpPr>
          <p:nvPr/>
        </p:nvSpPr>
        <p:spPr bwMode="auto">
          <a:xfrm>
            <a:off x="609600" y="5229225"/>
            <a:ext cx="82296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s-CR" sz="4000" b="1">
                <a:solidFill>
                  <a:schemeClr val="accent1"/>
                </a:solidFill>
                <a:latin typeface="Calibri" pitchFamily="34" charset="0"/>
              </a:rPr>
              <a:t>NUESTROS POSGRADOS…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2 Marcador de contenido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13337"/>
          </a:xfrm>
        </p:spPr>
        <p:txBody>
          <a:bodyPr/>
          <a:lstStyle/>
          <a:p>
            <a:r>
              <a:rPr lang="es-ES_tradnl" sz="2400" smtClean="0"/>
              <a:t>Maestría en administración de negocios con mención en:</a:t>
            </a:r>
            <a:endParaRPr lang="es-CR" sz="2400" smtClean="0"/>
          </a:p>
          <a:p>
            <a:pPr lvl="1"/>
            <a:r>
              <a:rPr lang="es-ES_tradnl" sz="2000" smtClean="0"/>
              <a:t>Gerencia financiera</a:t>
            </a:r>
            <a:endParaRPr lang="es-CR" sz="2000" smtClean="0"/>
          </a:p>
          <a:p>
            <a:pPr lvl="1"/>
            <a:r>
              <a:rPr lang="es-ES_tradnl" sz="2000" smtClean="0"/>
              <a:t>Gerencia de mercadeo y ventas</a:t>
            </a:r>
            <a:endParaRPr lang="es-CR" sz="2000" smtClean="0"/>
          </a:p>
          <a:p>
            <a:pPr lvl="1"/>
            <a:r>
              <a:rPr lang="es-ES_tradnl" sz="2000" smtClean="0"/>
              <a:t>Gerencia general</a:t>
            </a:r>
            <a:endParaRPr lang="es-CR" sz="2000" smtClean="0"/>
          </a:p>
          <a:p>
            <a:pPr lvl="1"/>
            <a:r>
              <a:rPr lang="es-ES_tradnl" sz="2000" smtClean="0"/>
              <a:t>Contratación administrativa</a:t>
            </a:r>
          </a:p>
          <a:p>
            <a:r>
              <a:rPr lang="es-ES_tradnl" sz="2400" smtClean="0"/>
              <a:t>Maestría en gestión del talento humano</a:t>
            </a:r>
            <a:endParaRPr lang="es-CR" sz="2400" smtClean="0"/>
          </a:p>
          <a:p>
            <a:r>
              <a:rPr lang="es-ES_tradnl" sz="2400" smtClean="0"/>
              <a:t>Maestría en gestión de la tecnología</a:t>
            </a:r>
            <a:endParaRPr lang="es-CR" sz="2400" smtClean="0"/>
          </a:p>
          <a:p>
            <a:r>
              <a:rPr lang="es-ES_tradnl" sz="2400" smtClean="0"/>
              <a:t>Maestría en auditoria de tecnologías y sistemas de información</a:t>
            </a:r>
          </a:p>
          <a:p>
            <a:r>
              <a:rPr lang="es-ES_tradnl" sz="2400" smtClean="0"/>
              <a:t>Maestría en psicología clínica y de la salud mental </a:t>
            </a:r>
          </a:p>
          <a:p>
            <a:r>
              <a:rPr lang="es-ES_tradnl" sz="2400" smtClean="0"/>
              <a:t>Especialidad en derecho notarial y registral</a:t>
            </a:r>
            <a:endParaRPr lang="es-CR" sz="2400" smtClean="0"/>
          </a:p>
          <a:p>
            <a:r>
              <a:rPr lang="es-ES_tradnl" sz="2400" smtClean="0"/>
              <a:t>Doctorado en ciencias empresariales</a:t>
            </a:r>
            <a:endParaRPr lang="es-CR" sz="2400" smtClean="0"/>
          </a:p>
          <a:p>
            <a:endParaRPr lang="es-CR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2 Título"/>
          <p:cNvSpPr txBox="1">
            <a:spLocks/>
          </p:cNvSpPr>
          <p:nvPr/>
        </p:nvSpPr>
        <p:spPr bwMode="auto">
          <a:xfrm>
            <a:off x="609600" y="5229225"/>
            <a:ext cx="82296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s-CR" sz="3200" b="1">
                <a:solidFill>
                  <a:schemeClr val="accent1"/>
                </a:solidFill>
                <a:latin typeface="Calibri" pitchFamily="34" charset="0"/>
              </a:rPr>
              <a:t>MÁS OPORTUNIDADES DE  CRECIMIENTO…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R" dirty="0" smtClean="0"/>
              <a:t>Fidélitas </a:t>
            </a:r>
            <a:r>
              <a:rPr lang="es-C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</a:t>
            </a:r>
            <a:endParaRPr lang="es-C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1" name="3 Marcador de contenido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43815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CR" smtClean="0"/>
              <a:t>Técnico en electricidad</a:t>
            </a:r>
          </a:p>
          <a:p>
            <a:pPr>
              <a:lnSpc>
                <a:spcPct val="150000"/>
              </a:lnSpc>
            </a:pPr>
            <a:r>
              <a:rPr lang="es-CR" smtClean="0"/>
              <a:t>Técnico en desarrollo web</a:t>
            </a:r>
          </a:p>
          <a:p>
            <a:pPr>
              <a:lnSpc>
                <a:spcPct val="150000"/>
              </a:lnSpc>
            </a:pPr>
            <a:r>
              <a:rPr lang="es-CR" smtClean="0"/>
              <a:t>Técnico en calidad</a:t>
            </a:r>
          </a:p>
          <a:p>
            <a:pPr>
              <a:lnSpc>
                <a:spcPct val="150000"/>
              </a:lnSpc>
            </a:pPr>
            <a:r>
              <a:rPr lang="es-CR" smtClean="0"/>
              <a:t>CISCO</a:t>
            </a:r>
          </a:p>
          <a:p>
            <a:pPr>
              <a:lnSpc>
                <a:spcPct val="150000"/>
              </a:lnSpc>
            </a:pPr>
            <a:r>
              <a:rPr lang="es-CR" smtClean="0"/>
              <a:t>Técnico en contabilidad</a:t>
            </a:r>
          </a:p>
          <a:p>
            <a:endParaRPr lang="es-CR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188" y="1989138"/>
            <a:ext cx="8229600" cy="4176712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Photoshop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 smtClean="0"/>
              <a:t>Herramientas </a:t>
            </a:r>
            <a:r>
              <a:rPr lang="es-CR" dirty="0"/>
              <a:t>e</a:t>
            </a:r>
            <a:r>
              <a:rPr lang="es-CR" dirty="0" smtClean="0"/>
              <a:t>stadísticas </a:t>
            </a:r>
            <a:r>
              <a:rPr lang="es-CR" dirty="0"/>
              <a:t>para </a:t>
            </a:r>
            <a:r>
              <a:rPr lang="es-CR" dirty="0" smtClean="0"/>
              <a:t>ingenieros </a:t>
            </a:r>
            <a:r>
              <a:rPr lang="es-CR" dirty="0"/>
              <a:t>y </a:t>
            </a:r>
            <a:r>
              <a:rPr lang="es-CR" dirty="0" smtClean="0"/>
              <a:t>administradores 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 smtClean="0"/>
              <a:t>Project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 smtClean="0"/>
              <a:t>Excel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</p:txBody>
      </p:sp>
      <p:sp>
        <p:nvSpPr>
          <p:cNvPr id="4" name="2 Título"/>
          <p:cNvSpPr>
            <a:spLocks noGrp="1"/>
          </p:cNvSpPr>
          <p:nvPr>
            <p:ph type="title"/>
          </p:nvPr>
        </p:nvSpPr>
        <p:spPr>
          <a:xfrm>
            <a:off x="611188" y="908050"/>
            <a:ext cx="8229600" cy="10080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R" dirty="0"/>
              <a:t>Cursos </a:t>
            </a:r>
            <a:r>
              <a:rPr lang="es-CR" dirty="0" smtClean="0"/>
              <a:t>actualización </a:t>
            </a:r>
            <a:r>
              <a:rPr lang="es-CR" dirty="0"/>
              <a:t>p</a:t>
            </a:r>
            <a:r>
              <a:rPr lang="es-CR" dirty="0" smtClean="0"/>
              <a:t>rofesional </a:t>
            </a:r>
            <a:endParaRPr lang="es-C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R" dirty="0" smtClean="0"/>
              <a:t>SERVICIOS</a:t>
            </a:r>
            <a:endParaRPr lang="es-C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Biblioteca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Salas de estudio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Centros de </a:t>
            </a:r>
            <a:r>
              <a:rPr lang="es-CR" dirty="0" smtClean="0"/>
              <a:t>cómputo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Auditorio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Transporte </a:t>
            </a:r>
            <a:r>
              <a:rPr lang="es-CR" dirty="0" smtClean="0"/>
              <a:t>universitario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Soda y </a:t>
            </a:r>
            <a:r>
              <a:rPr lang="es-CR" dirty="0" smtClean="0"/>
              <a:t>cafetería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Fotocopiadora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Bolsa de empleo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Internet inalámbrico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Parqueos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Áreas </a:t>
            </a:r>
            <a:r>
              <a:rPr lang="es-CR" dirty="0" smtClean="0"/>
              <a:t>verdes</a:t>
            </a:r>
            <a:endParaRPr lang="es-C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R" dirty="0" smtClean="0"/>
              <a:t>LABORATORIOS</a:t>
            </a:r>
            <a:endParaRPr lang="es-C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 de </a:t>
            </a:r>
            <a:r>
              <a:rPr lang="es-CR" dirty="0" smtClean="0"/>
              <a:t>diseño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 de </a:t>
            </a:r>
            <a:r>
              <a:rPr lang="es-CR" dirty="0" smtClean="0"/>
              <a:t>programación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 de </a:t>
            </a:r>
            <a:r>
              <a:rPr lang="es-CR" dirty="0" smtClean="0"/>
              <a:t>redes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Laboratorios CISCO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 de </a:t>
            </a:r>
            <a:r>
              <a:rPr lang="es-CR" dirty="0" smtClean="0"/>
              <a:t>máquinas </a:t>
            </a:r>
            <a:r>
              <a:rPr lang="es-CR" dirty="0"/>
              <a:t>e</a:t>
            </a:r>
            <a:r>
              <a:rPr lang="es-CR" dirty="0" smtClean="0"/>
              <a:t>léctricas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Laboratorios de </a:t>
            </a:r>
            <a:r>
              <a:rPr lang="es-CR" dirty="0" smtClean="0"/>
              <a:t>electrónica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 de </a:t>
            </a:r>
            <a:r>
              <a:rPr lang="es-CR" dirty="0" smtClean="0"/>
              <a:t>suelos </a:t>
            </a:r>
            <a:r>
              <a:rPr lang="es-CR" dirty="0"/>
              <a:t>y </a:t>
            </a:r>
            <a:r>
              <a:rPr lang="es-CR" dirty="0" smtClean="0"/>
              <a:t>materiales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 de </a:t>
            </a:r>
            <a:r>
              <a:rPr lang="es-CR" dirty="0" smtClean="0"/>
              <a:t>hidráulica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 de </a:t>
            </a:r>
            <a:r>
              <a:rPr lang="es-CR" dirty="0" smtClean="0"/>
              <a:t>topografía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R" dirty="0"/>
              <a:t>Laboratorio de </a:t>
            </a:r>
            <a:r>
              <a:rPr lang="es-CR" dirty="0" smtClean="0"/>
              <a:t>simulación </a:t>
            </a:r>
            <a:r>
              <a:rPr lang="es-CR" dirty="0"/>
              <a:t>i</a:t>
            </a:r>
            <a:r>
              <a:rPr lang="es-CR" dirty="0" smtClean="0"/>
              <a:t>ndustrial</a:t>
            </a: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1 Título"/>
          <p:cNvSpPr>
            <a:spLocks noGrp="1"/>
          </p:cNvSpPr>
          <p:nvPr>
            <p:ph type="title"/>
          </p:nvPr>
        </p:nvSpPr>
        <p:spPr>
          <a:xfrm>
            <a:off x="179388" y="1052513"/>
            <a:ext cx="9001125" cy="1008062"/>
          </a:xfrm>
        </p:spPr>
        <p:txBody>
          <a:bodyPr/>
          <a:lstStyle/>
          <a:p>
            <a:pPr algn="ctr"/>
            <a:r>
              <a:rPr lang="es-CR" sz="3600" smtClean="0"/>
              <a:t>FACILIDADES DE PAGO Y FINANCIAMIENTO</a:t>
            </a:r>
          </a:p>
        </p:txBody>
      </p:sp>
      <p:sp>
        <p:nvSpPr>
          <p:cNvPr id="31747" name="2 Marcador de contenido"/>
          <p:cNvSpPr>
            <a:spLocks noGrp="1"/>
          </p:cNvSpPr>
          <p:nvPr>
            <p:ph idx="1"/>
          </p:nvPr>
        </p:nvSpPr>
        <p:spPr>
          <a:xfrm>
            <a:off x="474663" y="2276475"/>
            <a:ext cx="8229600" cy="4176713"/>
          </a:xfrm>
        </p:spPr>
        <p:txBody>
          <a:bodyPr/>
          <a:lstStyle/>
          <a:p>
            <a:r>
              <a:rPr lang="es-CR" smtClean="0"/>
              <a:t>Letra de cambio</a:t>
            </a:r>
          </a:p>
          <a:p>
            <a:r>
              <a:rPr lang="es-CR" smtClean="0"/>
              <a:t>Sistemas de financiamiento:</a:t>
            </a:r>
          </a:p>
          <a:p>
            <a:pPr lvl="1"/>
            <a:r>
              <a:rPr lang="es-CR" smtClean="0"/>
              <a:t>CONAPE</a:t>
            </a:r>
          </a:p>
          <a:p>
            <a:pPr lvl="1"/>
            <a:r>
              <a:rPr lang="es-CR" smtClean="0"/>
              <a:t>MUCAP</a:t>
            </a:r>
          </a:p>
          <a:p>
            <a:pPr lvl="1"/>
            <a:r>
              <a:rPr lang="es-CR" smtClean="0"/>
              <a:t>BANCO POPULAR</a:t>
            </a:r>
          </a:p>
          <a:p>
            <a:pPr lvl="1"/>
            <a:r>
              <a:rPr lang="es-CR" smtClean="0"/>
              <a:t>EDUCREDIT</a:t>
            </a:r>
          </a:p>
          <a:p>
            <a:endParaRPr lang="es-CR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1 Título"/>
          <p:cNvSpPr>
            <a:spLocks noGrp="1"/>
          </p:cNvSpPr>
          <p:nvPr>
            <p:ph type="title"/>
          </p:nvPr>
        </p:nvSpPr>
        <p:spPr>
          <a:xfrm>
            <a:off x="179388" y="1052513"/>
            <a:ext cx="9001125" cy="1008062"/>
          </a:xfrm>
        </p:spPr>
        <p:txBody>
          <a:bodyPr/>
          <a:lstStyle/>
          <a:p>
            <a:pPr algn="ctr"/>
            <a:r>
              <a:rPr lang="es-CR" sz="3600" smtClean="0"/>
              <a:t>ACREDITACION ANTE EL SINAES</a:t>
            </a:r>
          </a:p>
        </p:txBody>
      </p:sp>
      <p:sp>
        <p:nvSpPr>
          <p:cNvPr id="32771" name="2 Marcador de contenido"/>
          <p:cNvSpPr>
            <a:spLocks noGrp="1"/>
          </p:cNvSpPr>
          <p:nvPr>
            <p:ph idx="1"/>
          </p:nvPr>
        </p:nvSpPr>
        <p:spPr>
          <a:xfrm>
            <a:off x="474663" y="2276475"/>
            <a:ext cx="8229600" cy="4176713"/>
          </a:xfrm>
        </p:spPr>
        <p:txBody>
          <a:bodyPr/>
          <a:lstStyle/>
          <a:p>
            <a:r>
              <a:rPr lang="es-CR" smtClean="0"/>
              <a:t>Adherida al SINAES.  Marzo 2012</a:t>
            </a:r>
          </a:p>
          <a:p>
            <a:r>
              <a:rPr lang="es-CR" smtClean="0"/>
              <a:t>Octubre 2012</a:t>
            </a:r>
          </a:p>
          <a:p>
            <a:pPr lvl="1">
              <a:buFont typeface="Arial" charset="0"/>
              <a:buNone/>
            </a:pPr>
            <a:r>
              <a:rPr lang="es-CR" smtClean="0"/>
              <a:t>Acreditación Ingeniería de sistemas de computación</a:t>
            </a:r>
          </a:p>
          <a:p>
            <a:pPr lvl="1">
              <a:buFont typeface="Arial" charset="0"/>
              <a:buNone/>
            </a:pPr>
            <a:r>
              <a:rPr lang="es-CR" smtClean="0"/>
              <a:t>2013:</a:t>
            </a:r>
          </a:p>
          <a:p>
            <a:pPr lvl="1">
              <a:buFont typeface="Arial" charset="0"/>
              <a:buNone/>
            </a:pPr>
            <a:r>
              <a:rPr lang="es-CR" smtClean="0"/>
              <a:t>Acreditación: Ingeniería civil</a:t>
            </a:r>
          </a:p>
          <a:p>
            <a:pPr lvl="1">
              <a:buFont typeface="Arial" charset="0"/>
              <a:buNone/>
            </a:pPr>
            <a:r>
              <a:rPr lang="es-CR" smtClean="0"/>
              <a:t>			         Administración de negocios</a:t>
            </a:r>
          </a:p>
          <a:p>
            <a:pPr lvl="1">
              <a:buFont typeface="Arial" charset="0"/>
              <a:buNone/>
            </a:pPr>
            <a:r>
              <a:rPr lang="es-CR" smtClean="0"/>
              <a:t>			         Contaduría Pública	</a:t>
            </a:r>
          </a:p>
          <a:p>
            <a:endParaRPr lang="es-CR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74663" y="1125538"/>
            <a:ext cx="8229600" cy="54117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ü"/>
              <a:defRPr/>
            </a:pPr>
            <a:r>
              <a:rPr lang="es-CR" sz="2800" b="1" dirty="0">
                <a:solidFill>
                  <a:srgbClr val="002060"/>
                </a:solidFill>
                <a:latin typeface="+mn-lt"/>
              </a:rPr>
              <a:t>1980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es-CR" sz="1800" dirty="0">
                <a:latin typeface="+mn-lt"/>
              </a:rPr>
              <a:t>Se fundó el </a:t>
            </a:r>
            <a:r>
              <a:rPr lang="es-CR" sz="1800" dirty="0" err="1">
                <a:latin typeface="+mn-lt"/>
              </a:rPr>
              <a:t>Collegium</a:t>
            </a:r>
            <a:r>
              <a:rPr lang="es-CR" sz="1800" dirty="0">
                <a:latin typeface="+mn-lt"/>
              </a:rPr>
              <a:t> Fidélitas como colegio autorizado por la UACA</a:t>
            </a:r>
            <a:r>
              <a:rPr lang="es-CR" sz="1800" dirty="0" smtClean="0">
                <a:latin typeface="+mn-lt"/>
              </a:rPr>
              <a:t>.</a:t>
            </a:r>
            <a:endParaRPr lang="es-CR" sz="1800" b="1" dirty="0">
              <a:latin typeface="+mn-lt"/>
            </a:endParaRPr>
          </a:p>
          <a:p>
            <a:pPr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ü"/>
              <a:defRPr/>
            </a:pPr>
            <a:r>
              <a:rPr lang="es-CR" sz="2800" b="1" dirty="0">
                <a:solidFill>
                  <a:srgbClr val="002060"/>
                </a:solidFill>
                <a:latin typeface="+mn-lt"/>
              </a:rPr>
              <a:t>1994</a:t>
            </a:r>
            <a:r>
              <a:rPr lang="es-CR" sz="2800" b="1" dirty="0">
                <a:latin typeface="+mn-lt"/>
              </a:rPr>
              <a:t>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es-CR" sz="1800" dirty="0">
                <a:latin typeface="+mn-lt"/>
              </a:rPr>
              <a:t>Se constituyó como Universidad Autónoma autorizada por el CONESUP</a:t>
            </a:r>
            <a:r>
              <a:rPr lang="es-CR" sz="1800" dirty="0" smtClean="0">
                <a:latin typeface="+mn-lt"/>
              </a:rPr>
              <a:t>.</a:t>
            </a:r>
            <a:endParaRPr lang="es-CR" sz="1800" b="1" dirty="0">
              <a:latin typeface="+mn-lt"/>
            </a:endParaRPr>
          </a:p>
          <a:p>
            <a:pPr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ü"/>
              <a:defRPr/>
            </a:pPr>
            <a:r>
              <a:rPr lang="es-CR" sz="2800" b="1" dirty="0">
                <a:solidFill>
                  <a:srgbClr val="002060"/>
                </a:solidFill>
                <a:latin typeface="+mn-lt"/>
              </a:rPr>
              <a:t>1998</a:t>
            </a:r>
            <a:r>
              <a:rPr lang="es-CR" sz="2800" b="1" dirty="0">
                <a:latin typeface="+mn-lt"/>
              </a:rPr>
              <a:t>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es-CR" sz="1800" dirty="0">
                <a:latin typeface="+mn-lt"/>
              </a:rPr>
              <a:t>Se incorpora </a:t>
            </a:r>
            <a:r>
              <a:rPr lang="es-CR" sz="1800" dirty="0" smtClean="0">
                <a:latin typeface="+mn-lt"/>
              </a:rPr>
              <a:t>PROES</a:t>
            </a:r>
            <a:endParaRPr lang="es-CR" sz="1800" b="1" dirty="0">
              <a:latin typeface="+mn-lt"/>
            </a:endParaRPr>
          </a:p>
          <a:p>
            <a:pPr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ü"/>
              <a:defRPr/>
            </a:pPr>
            <a:r>
              <a:rPr lang="es-CR" sz="2800" b="1" dirty="0">
                <a:solidFill>
                  <a:srgbClr val="002060"/>
                </a:solidFill>
                <a:latin typeface="+mn-lt"/>
              </a:rPr>
              <a:t>2000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es-CR" sz="1800" dirty="0">
                <a:latin typeface="+mn-lt"/>
              </a:rPr>
              <a:t>Se construye el campus universitario en Lourdes con 3.5 hectáreas de terreno</a:t>
            </a:r>
            <a:r>
              <a:rPr lang="es-CR" sz="1800" dirty="0" smtClean="0">
                <a:latin typeface="+mn-lt"/>
              </a:rPr>
              <a:t>.</a:t>
            </a:r>
            <a:endParaRPr lang="es-CR" sz="2800" b="1" dirty="0">
              <a:latin typeface="+mn-lt"/>
            </a:endParaRPr>
          </a:p>
          <a:p>
            <a:pPr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ü"/>
              <a:defRPr/>
            </a:pPr>
            <a:r>
              <a:rPr lang="es-CR" sz="2800" b="1" dirty="0" smtClean="0">
                <a:solidFill>
                  <a:srgbClr val="002060"/>
                </a:solidFill>
                <a:latin typeface="+mn-lt"/>
              </a:rPr>
              <a:t>2009</a:t>
            </a:r>
            <a:endParaRPr lang="es-CR" sz="2800" b="1" dirty="0">
              <a:solidFill>
                <a:srgbClr val="002060"/>
              </a:solidFill>
              <a:latin typeface="+mn-lt"/>
            </a:endParaRPr>
          </a:p>
          <a:p>
            <a:pPr marL="0" indent="0" fontAlgn="auto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r>
              <a:rPr lang="es-CR" sz="1800" dirty="0">
                <a:solidFill>
                  <a:schemeClr val="bg1">
                    <a:lumMod val="50000"/>
                  </a:schemeClr>
                </a:solidFill>
                <a:latin typeface="+mn-lt"/>
                <a:cs typeface="Arial" charset="0"/>
              </a:rPr>
              <a:t>Se construye un segundo edificio</a:t>
            </a:r>
            <a:r>
              <a:rPr lang="es-CR" sz="18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Arial" charset="0"/>
              </a:rPr>
              <a:t>.</a:t>
            </a:r>
          </a:p>
          <a:p>
            <a:pPr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ü"/>
              <a:defRPr/>
            </a:pPr>
            <a:r>
              <a:rPr lang="es-CR" sz="2800" b="1" dirty="0" smtClean="0">
                <a:solidFill>
                  <a:srgbClr val="002060"/>
                </a:solidFill>
                <a:latin typeface="Calibri"/>
              </a:rPr>
              <a:t>2012</a:t>
            </a:r>
          </a:p>
          <a:p>
            <a:pPr marL="0" indent="0" fontAlgn="auto">
              <a:spcAft>
                <a:spcPts val="0"/>
              </a:spcAft>
              <a:buClr>
                <a:srgbClr val="FFC000"/>
              </a:buClr>
              <a:buFont typeface="Arial" pitchFamily="34" charset="0"/>
              <a:buNone/>
              <a:defRPr/>
            </a:pPr>
            <a:r>
              <a:rPr lang="es-CR" sz="1800" dirty="0">
                <a:solidFill>
                  <a:srgbClr val="FFFFFF">
                    <a:lumMod val="50000"/>
                  </a:srgbClr>
                </a:solidFill>
                <a:latin typeface="Calibri"/>
                <a:cs typeface="Arial" charset="0"/>
              </a:rPr>
              <a:t>Se </a:t>
            </a:r>
            <a:r>
              <a:rPr lang="es-CR" sz="1800" dirty="0" smtClean="0">
                <a:solidFill>
                  <a:srgbClr val="FFFFFF">
                    <a:lumMod val="50000"/>
                  </a:srgbClr>
                </a:solidFill>
                <a:latin typeface="Calibri"/>
                <a:cs typeface="Arial" charset="0"/>
              </a:rPr>
              <a:t>comienza la construcción de la nueva sede de Heredia.</a:t>
            </a:r>
            <a:endParaRPr lang="es-CR" sz="2800" b="1" dirty="0" smtClean="0">
              <a:solidFill>
                <a:srgbClr val="002060"/>
              </a:solidFill>
              <a:latin typeface="Calibri"/>
            </a:endParaRPr>
          </a:p>
          <a:p>
            <a:pPr marL="0" indent="0" fontAlgn="auto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s-CR" sz="1800" dirty="0" smtClean="0">
              <a:solidFill>
                <a:schemeClr val="bg1">
                  <a:lumMod val="50000"/>
                </a:schemeClr>
              </a:solidFill>
              <a:latin typeface="+mn-lt"/>
              <a:cs typeface="Arial" charset="0"/>
            </a:endParaRPr>
          </a:p>
          <a:p>
            <a:pPr marL="0" indent="0" fontAlgn="auto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s-CR" sz="4000" dirty="0" smtClean="0">
              <a:solidFill>
                <a:schemeClr val="bg1">
                  <a:lumMod val="50000"/>
                </a:schemeClr>
              </a:solidFill>
              <a:latin typeface="+mn-lt"/>
              <a:cs typeface="Arial" charset="0"/>
            </a:endParaRPr>
          </a:p>
          <a:p>
            <a:pPr marL="0" indent="0" fontAlgn="auto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s-CR" sz="4000" b="1" dirty="0">
              <a:solidFill>
                <a:schemeClr val="bg1">
                  <a:lumMod val="50000"/>
                </a:schemeClr>
              </a:solidFill>
              <a:latin typeface="+mn-lt"/>
              <a:cs typeface="Arial" charset="0"/>
            </a:endParaRPr>
          </a:p>
          <a:p>
            <a:pPr marL="0" indent="0" fontAlgn="auto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s-CR" sz="40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s-CR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159250" y="6030913"/>
            <a:ext cx="4979988" cy="1143000"/>
          </a:xfrm>
        </p:spPr>
        <p:txBody>
          <a:bodyPr rtlCol="0"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CR" sz="3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ASÍ COMENZAMOS…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15277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14375" y="2390775"/>
          <a:ext cx="7715250" cy="2324100"/>
        </p:xfrm>
        <a:graphic>
          <a:graphicData uri="http://schemas.openxmlformats.org/drawingml/2006/table">
            <a:tbl>
              <a:tblPr/>
              <a:tblGrid>
                <a:gridCol w="1773314"/>
                <a:gridCol w="742749"/>
                <a:gridCol w="742749"/>
                <a:gridCol w="742749"/>
                <a:gridCol w="742749"/>
                <a:gridCol w="742749"/>
                <a:gridCol w="742749"/>
                <a:gridCol w="742749"/>
                <a:gridCol w="742749"/>
              </a:tblGrid>
              <a:tr h="357190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Ingresos por </a:t>
                      </a:r>
                      <a:r>
                        <a:rPr lang="es-ES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género </a:t>
                      </a:r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 </a:t>
                      </a:r>
                      <a:r>
                        <a:rPr lang="es-ES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contaduría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1825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Carrera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Año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2468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2000" b="1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2000" b="1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832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16859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Contabilidad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20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74663" y="1125538"/>
            <a:ext cx="8229600" cy="541178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s-CR" sz="900" dirty="0" smtClean="0">
              <a:solidFill>
                <a:schemeClr val="bg1">
                  <a:lumMod val="50000"/>
                </a:schemeClr>
              </a:solidFill>
              <a:latin typeface="+mn-lt"/>
              <a:cs typeface="Arial" charset="0"/>
            </a:endParaRPr>
          </a:p>
          <a:p>
            <a:pPr marL="0" indent="0" fontAlgn="auto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s-CR" sz="900" b="1" dirty="0">
              <a:solidFill>
                <a:schemeClr val="bg1">
                  <a:lumMod val="50000"/>
                </a:schemeClr>
              </a:solidFill>
              <a:latin typeface="+mn-lt"/>
              <a:cs typeface="Arial" charset="0"/>
            </a:endParaRPr>
          </a:p>
          <a:p>
            <a:pPr marL="0" indent="0" fontAlgn="auto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s-CR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s-CR" sz="900" dirty="0"/>
          </a:p>
        </p:txBody>
      </p:sp>
      <p:graphicFrame>
        <p:nvGraphicFramePr>
          <p:cNvPr id="6" name="1 Gráfico"/>
          <p:cNvGraphicFramePr/>
          <p:nvPr/>
        </p:nvGraphicFramePr>
        <p:xfrm>
          <a:off x="785786" y="1643050"/>
          <a:ext cx="7534300" cy="4071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539750" y="2708275"/>
            <a:ext cx="8229600" cy="3363913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CR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</p:txBody>
      </p:sp>
      <p:graphicFrame>
        <p:nvGraphicFramePr>
          <p:cNvPr id="5" name="2 Gráfico"/>
          <p:cNvGraphicFramePr/>
          <p:nvPr/>
        </p:nvGraphicFramePr>
        <p:xfrm>
          <a:off x="214282" y="1785926"/>
          <a:ext cx="8763001" cy="3695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6988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mtClean="0"/>
              <a:t>Derecho tributario</a:t>
            </a:r>
          </a:p>
        </p:txBody>
      </p:sp>
      <p:sp>
        <p:nvSpPr>
          <p:cNvPr id="36867" name="3 Marcador de contenido"/>
          <p:cNvSpPr>
            <a:spLocks noGrp="1"/>
          </p:cNvSpPr>
          <p:nvPr>
            <p:ph idx="1"/>
          </p:nvPr>
        </p:nvSpPr>
        <p:spPr>
          <a:xfrm>
            <a:off x="1000125" y="2071688"/>
            <a:ext cx="7000875" cy="4176712"/>
          </a:xfrm>
        </p:spPr>
        <p:txBody>
          <a:bodyPr/>
          <a:lstStyle/>
          <a:p>
            <a:endParaRPr lang="es-CR" smtClean="0"/>
          </a:p>
          <a:p>
            <a:pPr algn="just"/>
            <a:r>
              <a:rPr lang="es-ES_tradnl" sz="1600" smtClean="0">
                <a:latin typeface="Arial" charset="0"/>
                <a:cs typeface="Arial" charset="0"/>
              </a:rPr>
              <a:t>El curso sobre derecho tributario, pretende que el estudiante comprenda conceptos prácticos e información tributaria contenida en el ordenamiento jurídico costarricense, par la correcta aplicación en el ejercicio de su profesión., así como conocer las implicaciones sobre los requerimientos, obligaciones y deberes de los contribuyentes de los diferentes impuestos, tasas y contribuciones, así como el rol y  las actividades de la administración tributaria, de manera que el estudiante obtenga los conocimientos teóricos y prácticos del entorno fiscal costarricense.</a:t>
            </a:r>
          </a:p>
          <a:p>
            <a:pPr algn="just"/>
            <a:endParaRPr lang="es-ES_tradnl" sz="1600" smtClean="0">
              <a:latin typeface="Arial" charset="0"/>
              <a:cs typeface="Arial" charset="0"/>
            </a:endParaRPr>
          </a:p>
          <a:p>
            <a:pPr algn="just">
              <a:buFont typeface="Arial" charset="0"/>
              <a:buNone/>
            </a:pPr>
            <a:r>
              <a:rPr lang="es-ES_tradnl" sz="1600" smtClean="0">
                <a:latin typeface="Arial" charset="0"/>
                <a:cs typeface="Arial" charset="0"/>
              </a:rPr>
              <a:t> </a:t>
            </a:r>
          </a:p>
          <a:p>
            <a:pPr algn="just"/>
            <a:endParaRPr lang="es-ES_tradnl" sz="1600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endParaRPr lang="es-CR" sz="16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mtClean="0"/>
              <a:t>Derecho tributario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2205038"/>
            <a:ext cx="7686675" cy="4176712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sz="12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600" b="1" dirty="0" smtClean="0">
                <a:latin typeface="Arial" pitchFamily="34" charset="0"/>
                <a:cs typeface="Arial" pitchFamily="34" charset="0"/>
              </a:rPr>
              <a:t>Temáticas: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600" dirty="0" smtClean="0">
                <a:latin typeface="Arial" pitchFamily="34" charset="0"/>
                <a:cs typeface="Arial" pitchFamily="34" charset="0"/>
              </a:rPr>
              <a:t>Leyes del impuesto sobre la renta y otros impuestos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600" dirty="0" smtClean="0">
                <a:latin typeface="Arial" pitchFamily="34" charset="0"/>
                <a:cs typeface="Arial" pitchFamily="34" charset="0"/>
              </a:rPr>
              <a:t>Código de normas y procedimientos tributarios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12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b="1" dirty="0" smtClean="0">
                <a:latin typeface="Arial" pitchFamily="34" charset="0"/>
                <a:cs typeface="Arial" pitchFamily="34" charset="0"/>
              </a:rPr>
              <a:t>Impuestos sobre la renta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;   sobre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Utilidades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Dividendos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Trabajo personal dependiente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Remesas al exterior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12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b="1" dirty="0" smtClean="0">
                <a:latin typeface="Arial" pitchFamily="34" charset="0"/>
                <a:cs typeface="Arial" pitchFamily="34" charset="0"/>
              </a:rPr>
              <a:t>ventas; selectivo de consumo y otros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14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Objeto y hecho generador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Exenciones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Contribuyentes y declarantes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Base del impuesto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Declaración y determinación del impuesto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CR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"/>
          <p:cNvSpPr/>
          <p:nvPr/>
        </p:nvSpPr>
        <p:spPr>
          <a:xfrm>
            <a:off x="2287521" y="1124744"/>
            <a:ext cx="447577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CONTÁCTENOS</a:t>
            </a:r>
            <a:endParaRPr lang="es-ES" sz="5400" b="1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sp>
        <p:nvSpPr>
          <p:cNvPr id="38915" name="1 Rectángulo"/>
          <p:cNvSpPr>
            <a:spLocks noChangeArrowheads="1"/>
          </p:cNvSpPr>
          <p:nvPr/>
        </p:nvSpPr>
        <p:spPr bwMode="auto">
          <a:xfrm>
            <a:off x="519113" y="2205038"/>
            <a:ext cx="806926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R" sz="2400" b="1">
                <a:solidFill>
                  <a:srgbClr val="002060"/>
                </a:solidFill>
                <a:latin typeface="Calibri" pitchFamily="34" charset="0"/>
              </a:rPr>
              <a:t>TEL: </a:t>
            </a:r>
            <a:r>
              <a:rPr lang="es-CR" sz="2400">
                <a:solidFill>
                  <a:srgbClr val="002060"/>
                </a:solidFill>
                <a:latin typeface="Calibri" pitchFamily="34" charset="0"/>
              </a:rPr>
              <a:t>2253-0262</a:t>
            </a:r>
          </a:p>
          <a:p>
            <a:endParaRPr lang="es-CR" sz="240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es-CR" sz="2400" b="1">
                <a:solidFill>
                  <a:srgbClr val="002060"/>
                </a:solidFill>
                <a:latin typeface="Calibri" pitchFamily="34" charset="0"/>
              </a:rPr>
              <a:t>WEB: </a:t>
            </a:r>
            <a:r>
              <a:rPr lang="es-CR" sz="2400">
                <a:solidFill>
                  <a:srgbClr val="002060"/>
                </a:solidFill>
                <a:latin typeface="Calibri" pitchFamily="34" charset="0"/>
              </a:rPr>
              <a:t>www.ufidélitas.ac.cr</a:t>
            </a:r>
          </a:p>
          <a:p>
            <a:endParaRPr lang="es-CR" sz="240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es-CR" sz="2400">
                <a:solidFill>
                  <a:srgbClr val="002060"/>
                </a:solidFill>
                <a:latin typeface="Calibri" pitchFamily="34" charset="0"/>
              </a:rPr>
              <a:t>Redes sociales</a:t>
            </a:r>
          </a:p>
          <a:p>
            <a:r>
              <a:rPr lang="es-CR" sz="2400">
                <a:solidFill>
                  <a:srgbClr val="002060"/>
                </a:solidFill>
                <a:latin typeface="Calibri" pitchFamily="34" charset="0"/>
              </a:rPr>
              <a:t>facebook.com/ufidelitas</a:t>
            </a:r>
          </a:p>
          <a:p>
            <a:r>
              <a:rPr lang="es-CR" sz="2400">
                <a:solidFill>
                  <a:srgbClr val="002060"/>
                </a:solidFill>
                <a:latin typeface="Calibri" pitchFamily="34" charset="0"/>
              </a:rPr>
              <a:t>Twitter/ @ufidelitas_cr</a:t>
            </a:r>
          </a:p>
          <a:p>
            <a:pPr algn="ctr"/>
            <a:endParaRPr lang="es-CR" sz="2400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r>
              <a:rPr lang="es-CR" sz="2400" b="1">
                <a:solidFill>
                  <a:srgbClr val="002060"/>
                </a:solidFill>
                <a:latin typeface="Calibri" pitchFamily="34" charset="0"/>
              </a:rPr>
              <a:t>HORARIO DE ATENCIÓN:</a:t>
            </a:r>
          </a:p>
          <a:p>
            <a:pPr algn="ctr"/>
            <a:r>
              <a:rPr lang="es-CR" sz="2400">
                <a:solidFill>
                  <a:srgbClr val="002060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es-CR" sz="2400">
                <a:solidFill>
                  <a:srgbClr val="002060"/>
                </a:solidFill>
                <a:latin typeface="Calibri" pitchFamily="34" charset="0"/>
              </a:rPr>
              <a:t>De lunes a viernes de 8 a.m. a 8 p.m.</a:t>
            </a:r>
          </a:p>
          <a:p>
            <a:pPr algn="ctr"/>
            <a:r>
              <a:rPr lang="es-CR" sz="2400">
                <a:solidFill>
                  <a:srgbClr val="002060"/>
                </a:solidFill>
                <a:latin typeface="Calibri" pitchFamily="34" charset="0"/>
              </a:rPr>
              <a:t>Sábados de 8 a.m. a 12 m.d.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993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2170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2 Título"/>
          <p:cNvSpPr>
            <a:spLocks noGrp="1"/>
          </p:cNvSpPr>
          <p:nvPr>
            <p:ph type="title"/>
          </p:nvPr>
        </p:nvSpPr>
        <p:spPr>
          <a:xfrm>
            <a:off x="439738" y="1557338"/>
            <a:ext cx="8229600" cy="1008062"/>
          </a:xfrm>
        </p:spPr>
        <p:txBody>
          <a:bodyPr/>
          <a:lstStyle/>
          <a:p>
            <a:r>
              <a:rPr lang="es-CR" smtClean="0"/>
              <a:t>Fidélitas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539750" y="2708275"/>
            <a:ext cx="8229600" cy="3363913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R" dirty="0" smtClean="0">
                <a:solidFill>
                  <a:schemeClr val="accent1">
                    <a:lumMod val="75000"/>
                  </a:schemeClr>
                </a:solidFill>
              </a:rPr>
              <a:t>Vocablo latino: </a:t>
            </a:r>
            <a:r>
              <a:rPr lang="es-CR" b="1" dirty="0" smtClean="0">
                <a:solidFill>
                  <a:schemeClr val="accent1">
                    <a:lumMod val="75000"/>
                  </a:schemeClr>
                </a:solidFill>
              </a:rPr>
              <a:t>FIDELIDAD: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R" b="1" dirty="0" smtClean="0">
                <a:solidFill>
                  <a:schemeClr val="accent1">
                    <a:lumMod val="75000"/>
                  </a:schemeClr>
                </a:solidFill>
              </a:rPr>
              <a:t>Fieles a: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R" b="1" dirty="0" smtClean="0">
                <a:solidFill>
                  <a:schemeClr val="accent1">
                    <a:lumMod val="75000"/>
                  </a:schemeClr>
                </a:solidFill>
              </a:rPr>
              <a:t>VERDAD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R" b="1" dirty="0" smtClean="0">
                <a:solidFill>
                  <a:schemeClr val="accent1">
                    <a:lumMod val="75000"/>
                  </a:schemeClr>
                </a:solidFill>
              </a:rPr>
              <a:t>EDUCANDOS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R" b="1" dirty="0" smtClean="0">
                <a:solidFill>
                  <a:schemeClr val="accent1">
                    <a:lumMod val="75000"/>
                  </a:schemeClr>
                </a:solidFill>
              </a:rPr>
              <a:t>SOCIEDAD</a:t>
            </a:r>
            <a:endParaRPr lang="es-CR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2 Título"/>
          <p:cNvSpPr>
            <a:spLocks noGrp="1"/>
          </p:cNvSpPr>
          <p:nvPr>
            <p:ph type="title"/>
          </p:nvPr>
        </p:nvSpPr>
        <p:spPr>
          <a:xfrm>
            <a:off x="439738" y="1557338"/>
            <a:ext cx="8229600" cy="1008062"/>
          </a:xfrm>
        </p:spPr>
        <p:txBody>
          <a:bodyPr/>
          <a:lstStyle/>
          <a:p>
            <a:r>
              <a:rPr lang="es-CR" smtClean="0"/>
              <a:t>MISIÓN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539750" y="2708275"/>
            <a:ext cx="8229600" cy="2233613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R" dirty="0" smtClean="0">
                <a:solidFill>
                  <a:schemeClr val="accent1">
                    <a:lumMod val="75000"/>
                  </a:schemeClr>
                </a:solidFill>
              </a:rPr>
              <a:t>"Brindar servicio académico de excelente calidad a nuestros estudiantes, profesionales y empresas que nos confían su actualización y desarrollo profesional"</a:t>
            </a:r>
            <a:r>
              <a:rPr lang="es-CR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2 Título"/>
          <p:cNvSpPr>
            <a:spLocks noGrp="1"/>
          </p:cNvSpPr>
          <p:nvPr>
            <p:ph type="title"/>
          </p:nvPr>
        </p:nvSpPr>
        <p:spPr>
          <a:xfrm>
            <a:off x="439738" y="1557338"/>
            <a:ext cx="8229600" cy="1008062"/>
          </a:xfrm>
        </p:spPr>
        <p:txBody>
          <a:bodyPr/>
          <a:lstStyle/>
          <a:p>
            <a:r>
              <a:rPr lang="es-CR" smtClean="0"/>
              <a:t>VISIÓN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539750" y="2708275"/>
            <a:ext cx="8229600" cy="2233613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R" dirty="0">
                <a:solidFill>
                  <a:schemeClr val="accent1">
                    <a:lumMod val="75000"/>
                  </a:schemeClr>
                </a:solidFill>
              </a:rPr>
              <a:t>"</a:t>
            </a:r>
            <a:r>
              <a:rPr lang="es-CR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s-CR" dirty="0">
                <a:solidFill>
                  <a:schemeClr val="accent1">
                    <a:lumMod val="75000"/>
                  </a:schemeClr>
                </a:solidFill>
              </a:rPr>
              <a:t>universidad se distinguirá por ser una comunidad de aprendizaje responsable con la sociedad y el medio ambiente, consciente del rol que juega en el desarrollo del </a:t>
            </a:r>
            <a:r>
              <a:rPr lang="es-CR" dirty="0" smtClean="0">
                <a:solidFill>
                  <a:schemeClr val="accent1">
                    <a:lumMod val="75000"/>
                  </a:schemeClr>
                </a:solidFill>
              </a:rPr>
              <a:t>país"</a:t>
            </a:r>
            <a:r>
              <a:rPr lang="es-CR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84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439738" y="908050"/>
            <a:ext cx="8229600" cy="1008063"/>
          </a:xfrm>
        </p:spPr>
        <p:txBody>
          <a:bodyPr/>
          <a:lstStyle/>
          <a:p>
            <a:pPr algn="r"/>
            <a:r>
              <a:rPr lang="es-CR" smtClean="0"/>
              <a:t>VALORES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205038"/>
          <a:ext cx="8229600" cy="417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 smtClean="0"/>
          </a:p>
        </p:txBody>
      </p:sp>
      <p:sp>
        <p:nvSpPr>
          <p:cNvPr id="2048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 smtClean="0"/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2 Título"/>
          <p:cNvSpPr txBox="1">
            <a:spLocks/>
          </p:cNvSpPr>
          <p:nvPr/>
        </p:nvSpPr>
        <p:spPr bwMode="auto">
          <a:xfrm>
            <a:off x="609600" y="5229225"/>
            <a:ext cx="82296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s-CR" sz="4000" b="1">
                <a:solidFill>
                  <a:schemeClr val="accent1"/>
                </a:solidFill>
                <a:latin typeface="Calibri" pitchFamily="34" charset="0"/>
              </a:rPr>
              <a:t>NUESTROS GRADOS…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mtClean="0"/>
              <a:t>CIENCIAS ECONÓMICAS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dirty="0"/>
              <a:t>Bachillerato en </a:t>
            </a:r>
            <a:r>
              <a:rPr lang="es-ES_tradnl" dirty="0" smtClean="0"/>
              <a:t>administración </a:t>
            </a:r>
            <a:r>
              <a:rPr lang="es-ES_tradnl" dirty="0"/>
              <a:t>de </a:t>
            </a:r>
            <a:r>
              <a:rPr lang="es-ES_tradnl" dirty="0" smtClean="0"/>
              <a:t>negocios </a:t>
            </a:r>
            <a:r>
              <a:rPr lang="es-ES_tradnl" dirty="0"/>
              <a:t>con énfasis en:</a:t>
            </a:r>
            <a:endParaRPr lang="es-CR" dirty="0"/>
          </a:p>
          <a:p>
            <a:pPr lvl="1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ES_tradnl" sz="3200" dirty="0" smtClean="0"/>
              <a:t>Finanzas </a:t>
            </a:r>
            <a:r>
              <a:rPr lang="es-ES_tradnl" sz="3200" dirty="0"/>
              <a:t>y </a:t>
            </a:r>
            <a:r>
              <a:rPr lang="es-ES_tradnl" sz="3200" dirty="0" smtClean="0"/>
              <a:t>banca </a:t>
            </a:r>
            <a:r>
              <a:rPr lang="es-ES_tradnl" sz="3200" dirty="0"/>
              <a:t>(Lic.)</a:t>
            </a:r>
            <a:endParaRPr lang="es-CR" sz="3200" dirty="0"/>
          </a:p>
          <a:p>
            <a:pPr lvl="1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ES_tradnl" sz="3200" dirty="0"/>
              <a:t>Mercadeo (Lic</a:t>
            </a:r>
            <a:r>
              <a:rPr lang="es-ES_tradnl" sz="3200" dirty="0" smtClean="0"/>
              <a:t>.)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dirty="0" smtClean="0"/>
              <a:t>Contaduría pública </a:t>
            </a:r>
            <a:r>
              <a:rPr lang="es-ES_tradnl" dirty="0"/>
              <a:t>(Bach. y Lic</a:t>
            </a:r>
            <a:r>
              <a:rPr lang="es-ES_tradnl" dirty="0" smtClean="0"/>
              <a:t>.)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CR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mtClean="0"/>
              <a:t>CIENCIAS SOCIALES</a:t>
            </a:r>
          </a:p>
        </p:txBody>
      </p:sp>
      <p:sp>
        <p:nvSpPr>
          <p:cNvPr id="22531" name="3 Marcador de contenido"/>
          <p:cNvSpPr>
            <a:spLocks noGrp="1"/>
          </p:cNvSpPr>
          <p:nvPr>
            <p:ph idx="1"/>
          </p:nvPr>
        </p:nvSpPr>
        <p:spPr>
          <a:xfrm>
            <a:off x="439738" y="2060575"/>
            <a:ext cx="8229600" cy="4176713"/>
          </a:xfrm>
        </p:spPr>
        <p:txBody>
          <a:bodyPr/>
          <a:lstStyle/>
          <a:p>
            <a:r>
              <a:rPr lang="es-ES_tradnl" smtClean="0"/>
              <a:t>Derecho (Bach. y Lic.)</a:t>
            </a:r>
            <a:endParaRPr lang="es-CR" smtClean="0"/>
          </a:p>
          <a:p>
            <a:endParaRPr lang="es-ES_tradnl" smtClean="0"/>
          </a:p>
          <a:p>
            <a:r>
              <a:rPr lang="es-ES_tradnl" smtClean="0"/>
              <a:t>Psicología (Bach. y Lic.)</a:t>
            </a:r>
          </a:p>
          <a:p>
            <a:endParaRPr lang="es-ES_tradnl" smtClean="0"/>
          </a:p>
          <a:p>
            <a:r>
              <a:rPr lang="es-ES_tradnl" smtClean="0"/>
              <a:t>Diseño publicitario (Bach.)</a:t>
            </a:r>
          </a:p>
          <a:p>
            <a:endParaRPr lang="es-ES_tradnl" smtClean="0"/>
          </a:p>
          <a:p>
            <a:r>
              <a:rPr lang="es-ES_tradnl" smtClean="0"/>
              <a:t>Publicidad (Bach.)</a:t>
            </a:r>
            <a:endParaRPr lang="es-CR" smtClean="0"/>
          </a:p>
          <a:p>
            <a:endParaRPr lang="es-CR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delitas">
  <a:themeElements>
    <a:clrScheme name="Fidélitas">
      <a:dk1>
        <a:srgbClr val="000000"/>
      </a:dk1>
      <a:lt1>
        <a:srgbClr val="FFFFFF"/>
      </a:lt1>
      <a:dk2>
        <a:srgbClr val="7F7F7F"/>
      </a:dk2>
      <a:lt2>
        <a:srgbClr val="E5E5E5"/>
      </a:lt2>
      <a:accent1>
        <a:srgbClr val="06357A"/>
      </a:accent1>
      <a:accent2>
        <a:srgbClr val="FDB913"/>
      </a:accent2>
      <a:accent3>
        <a:srgbClr val="EF4135"/>
      </a:accent3>
      <a:accent4>
        <a:srgbClr val="7AC943"/>
      </a:accent4>
      <a:accent5>
        <a:srgbClr val="A54399"/>
      </a:accent5>
      <a:accent6>
        <a:srgbClr val="E64097"/>
      </a:accent6>
      <a:hlink>
        <a:srgbClr val="000000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941</TotalTime>
  <Words>575</Words>
  <Application>Microsoft Office PowerPoint</Application>
  <PresentationFormat>Presentación en pantalla (4:3)</PresentationFormat>
  <Paragraphs>189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0" baseType="lpstr">
      <vt:lpstr>Calibri</vt:lpstr>
      <vt:lpstr>Arial</vt:lpstr>
      <vt:lpstr>Wingdings</vt:lpstr>
      <vt:lpstr>Fidelitas</vt:lpstr>
      <vt:lpstr>Diapositiva 1</vt:lpstr>
      <vt:lpstr>ASÍ COMENZAMOS…</vt:lpstr>
      <vt:lpstr>Fidélitas</vt:lpstr>
      <vt:lpstr>MISIÓN</vt:lpstr>
      <vt:lpstr>VISIÓN</vt:lpstr>
      <vt:lpstr>VALORES</vt:lpstr>
      <vt:lpstr>Diapositiva 7</vt:lpstr>
      <vt:lpstr>CIENCIAS ECONÓMICAS</vt:lpstr>
      <vt:lpstr>CIENCIAS SOCIALES</vt:lpstr>
      <vt:lpstr>INGENIERÍAS</vt:lpstr>
      <vt:lpstr>Diapositiva 11</vt:lpstr>
      <vt:lpstr>Diapositiva 12</vt:lpstr>
      <vt:lpstr>Diapositiva 13</vt:lpstr>
      <vt:lpstr>Fidélitas TEC</vt:lpstr>
      <vt:lpstr>Cursos actualización profesional </vt:lpstr>
      <vt:lpstr>SERVICIOS</vt:lpstr>
      <vt:lpstr>LABORATORIOS</vt:lpstr>
      <vt:lpstr>FACILIDADES DE PAGO Y FINANCIAMIENTO</vt:lpstr>
      <vt:lpstr>ACREDITACION ANTE EL SINAES</vt:lpstr>
      <vt:lpstr>Diapositiva 20</vt:lpstr>
      <vt:lpstr>Diapositiva 21</vt:lpstr>
      <vt:lpstr>Diapositiva 22</vt:lpstr>
      <vt:lpstr>Derecho tributario</vt:lpstr>
      <vt:lpstr>Derecho tributario</vt:lpstr>
      <vt:lpstr>Diapositiva 25</vt:lpstr>
      <vt:lpstr>Diapositiva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Eduardo Porras Ovares</dc:creator>
  <cp:lastModifiedBy> </cp:lastModifiedBy>
  <cp:revision>65</cp:revision>
  <dcterms:created xsi:type="dcterms:W3CDTF">2013-02-07T21:45:01Z</dcterms:created>
  <dcterms:modified xsi:type="dcterms:W3CDTF">2013-10-18T09:13:01Z</dcterms:modified>
</cp:coreProperties>
</file>